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9"/>
  </p:notesMasterIdLst>
  <p:sldIdLst>
    <p:sldId id="363" r:id="rId2"/>
    <p:sldId id="315" r:id="rId3"/>
    <p:sldId id="316" r:id="rId4"/>
    <p:sldId id="404" r:id="rId5"/>
    <p:sldId id="405" r:id="rId6"/>
    <p:sldId id="320" r:id="rId7"/>
    <p:sldId id="403" r:id="rId8"/>
    <p:sldId id="388" r:id="rId9"/>
    <p:sldId id="323" r:id="rId10"/>
    <p:sldId id="382" r:id="rId11"/>
    <p:sldId id="385" r:id="rId12"/>
    <p:sldId id="386" r:id="rId13"/>
    <p:sldId id="384" r:id="rId14"/>
    <p:sldId id="383" r:id="rId15"/>
    <p:sldId id="387" r:id="rId16"/>
    <p:sldId id="402" r:id="rId17"/>
    <p:sldId id="393" r:id="rId18"/>
    <p:sldId id="330" r:id="rId19"/>
    <p:sldId id="394" r:id="rId20"/>
    <p:sldId id="332" r:id="rId21"/>
    <p:sldId id="395" r:id="rId22"/>
    <p:sldId id="409" r:id="rId23"/>
    <p:sldId id="410" r:id="rId24"/>
    <p:sldId id="411" r:id="rId25"/>
    <p:sldId id="333" r:id="rId26"/>
    <p:sldId id="335" r:id="rId27"/>
    <p:sldId id="396" r:id="rId28"/>
    <p:sldId id="336" r:id="rId29"/>
    <p:sldId id="337" r:id="rId30"/>
    <p:sldId id="338" r:id="rId31"/>
    <p:sldId id="366" r:id="rId32"/>
    <p:sldId id="398" r:id="rId33"/>
    <p:sldId id="344" r:id="rId34"/>
    <p:sldId id="399" r:id="rId35"/>
    <p:sldId id="400" r:id="rId36"/>
    <p:sldId id="342" r:id="rId37"/>
    <p:sldId id="368" r:id="rId3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EFF"/>
    <a:srgbClr val="FC75AB"/>
    <a:srgbClr val="DEDEDE"/>
    <a:srgbClr val="9CADB5"/>
    <a:srgbClr val="CE5B22"/>
    <a:srgbClr val="FE204B"/>
    <a:srgbClr val="D1AF7C"/>
    <a:srgbClr val="635E52"/>
    <a:srgbClr val="E1C394"/>
    <a:srgbClr val="ED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89" autoAdjust="0"/>
  </p:normalViewPr>
  <p:slideViewPr>
    <p:cSldViewPr>
      <p:cViewPr>
        <p:scale>
          <a:sx n="85" d="100"/>
          <a:sy n="85" d="100"/>
        </p:scale>
        <p:origin x="-236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EF991-CB34-4AB1-AE5E-4C815D016A0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067C1-F35C-4652-BD3D-176DBEC3B3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67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700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387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4494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096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C18438-69D8-42FB-B028-145FC60C35D0}" type="slidenum">
              <a:rPr lang="tr-TR" altLang="tr-TR" smtClean="0">
                <a:latin typeface="Garamond" pitchFamily="18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tr-TR" altLang="tr-TR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0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40964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C18438-69D8-42FB-B028-145FC60C35D0}" type="slidenum">
              <a:rPr lang="tr-TR" altLang="tr-TR" smtClean="0">
                <a:latin typeface="Garamond" pitchFamily="18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tr-TR" altLang="tr-TR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0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4444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667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270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0069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1988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01399318-D2E5-4CD1-887E-805A6E1F3E66}" type="slidenum">
              <a:rPr lang="tr-TR" altLang="tr-TR" smtClean="0"/>
              <a:pPr eaLnBrk="1" hangingPunct="1"/>
              <a:t>30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1177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  <p:sp>
        <p:nvSpPr>
          <p:cNvPr id="3891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97DBC0-A0CD-4343-B674-A4E285EF6A26}" type="slidenum">
              <a:rPr lang="tr-TR" altLang="tr-TR" smtClean="0">
                <a:latin typeface="Garamond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tr-TR" altLang="tr-TR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4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92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6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229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131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27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444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067C1-F35C-4652-BD3D-176DBEC3B31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386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973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903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205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Başlık v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Grafik Yer Tutucusu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C04D-4E67-43DC-978F-7F700859C403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8948487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282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06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781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9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545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179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72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725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C85AA-4A19-4385-9419-A5B332EED8D2}" type="datetimeFigureOut">
              <a:rPr lang="tr-TR" smtClean="0"/>
              <a:t>29.01.2018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ED541-2537-43CD-B654-E0F8C799F5D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2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andoroma.files.wordpress.com/2010/11/karikatc3bcr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6804248" cy="452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30371" y="4290088"/>
            <a:ext cx="7015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Kanserden Nasıl Korunabilirim </a:t>
            </a:r>
          </a:p>
          <a:p>
            <a:pPr algn="r"/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Prof. Dr. Berrin Pehlivan</a:t>
            </a:r>
          </a:p>
        </p:txBody>
      </p:sp>
    </p:spTree>
    <p:extLst>
      <p:ext uri="{BB962C8B-B14F-4D97-AF65-F5344CB8AC3E}">
        <p14:creationId xmlns:p14="http://schemas.microsoft.com/office/powerpoint/2010/main" val="3972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" y="0"/>
            <a:ext cx="9124266" cy="4797152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39551" y="5195102"/>
            <a:ext cx="9144000" cy="1694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19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DÜNYANIN EN ŞİŞMAN ÜLKESİ?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23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" y="0"/>
            <a:ext cx="9124266" cy="4797152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19734" y="4941168"/>
            <a:ext cx="9144000" cy="1694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19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NAURU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58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" y="0"/>
            <a:ext cx="9124266" cy="4797152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19734" y="4941168"/>
            <a:ext cx="9144000" cy="1694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19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OBEZİTE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357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" y="0"/>
            <a:ext cx="9124266" cy="4797152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827584" y="4792289"/>
            <a:ext cx="2736304" cy="1694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19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KADIN</a:t>
            </a:r>
          </a:p>
          <a:p>
            <a:pPr marL="0" indent="0" 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19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%20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5292080" y="4789858"/>
            <a:ext cx="2736304" cy="1694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19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ERKEK</a:t>
            </a:r>
          </a:p>
          <a:p>
            <a:pPr marL="0" indent="0" 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19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%14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686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24388" cy="6937375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4644008" y="1676470"/>
            <a:ext cx="4499992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Font typeface="Wingdings 2"/>
              <a:buChar char=""/>
              <a:defRPr/>
            </a:pPr>
            <a:r>
              <a:rPr lang="tr-TR" altLang="tr-TR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Kalın barsak ve makat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Karaciğer, safra kesesi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Pankreas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Böbrek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Mide (erkekte)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Prostat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Meme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Yumurtalık, rahim 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5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4" y="0"/>
            <a:ext cx="9124266" cy="4797152"/>
          </a:xfr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19734" y="4941168"/>
            <a:ext cx="9144000" cy="1694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19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NEDEN?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84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08025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Beslenme-Kanser İlişkisi</a:t>
            </a:r>
            <a:endParaRPr lang="tr-T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354" y="1340768"/>
            <a:ext cx="8229600" cy="45259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Epidemiyolojik ve deneysel çalışmalar beslenme ve kanser arasındaki ilişkiyi ortaya koymaktadır.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Besinler bir yandan kanser yapıcı, diğer yandan kanser önleyici maddeleri içerirler.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B</a:t>
            </a:r>
            <a:r>
              <a:rPr 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esinlere uygulanan pişirme ve saklama işlemleri ile de zararlı maddeler oluşabilir.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29154"/>
            <a:ext cx="2528846" cy="25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08025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tr-TR" alt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Besinlerdeki </a:t>
            </a:r>
            <a:r>
              <a:rPr lang="tr-TR" altLang="tr-T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Kanser </a:t>
            </a:r>
            <a:r>
              <a:rPr lang="tr-TR" alt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Yapıcı Özellikler</a:t>
            </a:r>
            <a:endParaRPr lang="tr-T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354" y="134076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charset="0"/>
              </a:rPr>
              <a:t>Doğal </a:t>
            </a:r>
            <a:r>
              <a:rPr lang="tr-TR" altLang="tr-TR" sz="2400" dirty="0" err="1">
                <a:latin typeface="Century Gothic" panose="020B0502020202020204" pitchFamily="34" charset="0"/>
                <a:cs typeface="Arial" charset="0"/>
              </a:rPr>
              <a:t>karsinojenler</a:t>
            </a:r>
            <a:r>
              <a:rPr lang="tr-TR" altLang="tr-TR" sz="2400" dirty="0">
                <a:latin typeface="Century Gothic" panose="020B0502020202020204" pitchFamily="34" charset="0"/>
                <a:cs typeface="Arial" charset="0"/>
              </a:rPr>
              <a:t> (Mantar zehirleri, otlar )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charset="0"/>
              </a:rPr>
              <a:t>Kızartma ve yanma ile ortaya çıkan maddeler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charset="0"/>
              </a:rPr>
              <a:t>Besinlere ilave edilen zararlı maddeler (Tatlandırıcılar, boyalar, koruyucular ) 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charset="0"/>
              </a:rPr>
              <a:t>Tütün, Alkol</a:t>
            </a:r>
          </a:p>
          <a:p>
            <a:pPr>
              <a:defRPr/>
            </a:pPr>
            <a:endParaRPr lang="tr-TR" altLang="tr-TR" sz="24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29154"/>
            <a:ext cx="2528846" cy="25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88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Kalınbarsak</a:t>
            </a:r>
            <a:r>
              <a:rPr lang="tr-TR" altLang="tr-TR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Kanseri ve Beslenme</a:t>
            </a:r>
            <a:endParaRPr lang="tr-T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İçerik Yer Tutucusu 2"/>
          <p:cNvSpPr>
            <a:spLocks noGrp="1"/>
          </p:cNvSpPr>
          <p:nvPr>
            <p:ph idx="1"/>
          </p:nvPr>
        </p:nvSpPr>
        <p:spPr>
          <a:xfrm>
            <a:off x="14917" y="1988840"/>
            <a:ext cx="8218487" cy="4695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ABD ve Kuzey Avrupa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Et, yağ ve şeker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Kırmızı etin yüksek ısıda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altLang="tr-TR" sz="28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   pişirilmesi ile ortaya çıkan aminler,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altLang="tr-TR" sz="28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   aromatik hidrokarbonlar etkendir</a:t>
            </a:r>
          </a:p>
          <a:p>
            <a:pPr eaLnBrk="1" hangingPunct="1">
              <a:lnSpc>
                <a:spcPct val="150000"/>
              </a:lnSpc>
              <a:defRPr/>
            </a:pPr>
            <a:endParaRPr lang="tr-TR" altLang="tr-TR" sz="2800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tr-TR" altLang="tr-TR" sz="2800" b="1" dirty="0" smtClean="0"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r-TR" altLang="tr-TR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171860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9288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r-TR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Kalın Barsak Kanserinde Posa</a:t>
            </a:r>
          </a:p>
        </p:txBody>
      </p:sp>
      <p:sp>
        <p:nvSpPr>
          <p:cNvPr id="19459" name="İçerik Yer Tutucusu 2"/>
          <p:cNvSpPr>
            <a:spLocks noGrp="1"/>
          </p:cNvSpPr>
          <p:nvPr>
            <p:ph idx="1"/>
          </p:nvPr>
        </p:nvSpPr>
        <p:spPr>
          <a:xfrm>
            <a:off x="-29489" y="2645471"/>
            <a:ext cx="8218487" cy="4695800"/>
          </a:xfrm>
        </p:spPr>
        <p:txBody>
          <a:bodyPr/>
          <a:lstStyle/>
          <a:p>
            <a:pPr>
              <a:lnSpc>
                <a:spcPct val="200000"/>
              </a:lnSpc>
              <a:defRPr/>
            </a:pPr>
            <a:r>
              <a:rPr lang="tr-TR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Sebze ile alınan posa koruyucu</a:t>
            </a:r>
          </a:p>
          <a:p>
            <a:pPr>
              <a:lnSpc>
                <a:spcPct val="200000"/>
              </a:lnSpc>
              <a:defRPr/>
            </a:pPr>
            <a:r>
              <a:rPr lang="tr-TR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Meyve ve tahıldan oluşan </a:t>
            </a:r>
            <a:endParaRPr lang="tr-TR" sz="28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tr-TR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posa </a:t>
            </a:r>
            <a:r>
              <a:rPr lang="tr-TR" sz="28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yapamıyor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endParaRPr lang="tr-TR" altLang="tr-TR" sz="2800" b="1" dirty="0" smtClean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tr-TR" altLang="tr-TR" sz="2800" b="1" dirty="0" smtClean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r-TR" altLang="tr-T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eaLnBrk="1" hangingPunct="1">
              <a:defRPr/>
            </a:pPr>
            <a:endParaRPr lang="tr-TR" altLang="tr-T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5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57200"/>
            <a:ext cx="88550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304800"/>
            <a:ext cx="90360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tr-TR" altLang="tr-T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Kanser Gelişimde Ana Basamaklar</a:t>
            </a:r>
            <a:endParaRPr lang="it-IT" alt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09550" y="3338513"/>
            <a:ext cx="1206500" cy="977900"/>
          </a:xfrm>
          <a:prstGeom prst="ellipse">
            <a:avLst/>
          </a:prstGeom>
          <a:solidFill>
            <a:srgbClr val="FAFD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 dirty="0">
              <a:latin typeface="Garamond" pitchFamily="18" charset="0"/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677863" y="3657600"/>
            <a:ext cx="292100" cy="2159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00213" y="3871913"/>
            <a:ext cx="74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2647950" y="3109913"/>
            <a:ext cx="1047750" cy="1279525"/>
          </a:xfrm>
          <a:custGeom>
            <a:avLst/>
            <a:gdLst>
              <a:gd name="T0" fmla="*/ 2147483647 w 659"/>
              <a:gd name="T1" fmla="*/ 2147483647 h 806"/>
              <a:gd name="T2" fmla="*/ 2147483647 w 659"/>
              <a:gd name="T3" fmla="*/ 2147483647 h 806"/>
              <a:gd name="T4" fmla="*/ 2147483647 w 659"/>
              <a:gd name="T5" fmla="*/ 2147483647 h 806"/>
              <a:gd name="T6" fmla="*/ 2147483647 w 659"/>
              <a:gd name="T7" fmla="*/ 2147483647 h 806"/>
              <a:gd name="T8" fmla="*/ 2147483647 w 659"/>
              <a:gd name="T9" fmla="*/ 2147483647 h 806"/>
              <a:gd name="T10" fmla="*/ 2147483647 w 659"/>
              <a:gd name="T11" fmla="*/ 2147483647 h 806"/>
              <a:gd name="T12" fmla="*/ 2147483647 w 659"/>
              <a:gd name="T13" fmla="*/ 2147483647 h 806"/>
              <a:gd name="T14" fmla="*/ 2147483647 w 659"/>
              <a:gd name="T15" fmla="*/ 2147483647 h 806"/>
              <a:gd name="T16" fmla="*/ 2147483647 w 659"/>
              <a:gd name="T17" fmla="*/ 2147483647 h 806"/>
              <a:gd name="T18" fmla="*/ 2147483647 w 659"/>
              <a:gd name="T19" fmla="*/ 2147483647 h 806"/>
              <a:gd name="T20" fmla="*/ 2147483647 w 659"/>
              <a:gd name="T21" fmla="*/ 2147483647 h 806"/>
              <a:gd name="T22" fmla="*/ 0 w 659"/>
              <a:gd name="T23" fmla="*/ 2147483647 h 806"/>
              <a:gd name="T24" fmla="*/ 0 w 659"/>
              <a:gd name="T25" fmla="*/ 2147483647 h 806"/>
              <a:gd name="T26" fmla="*/ 2147483647 w 659"/>
              <a:gd name="T27" fmla="*/ 2147483647 h 806"/>
              <a:gd name="T28" fmla="*/ 2147483647 w 659"/>
              <a:gd name="T29" fmla="*/ 2147483647 h 806"/>
              <a:gd name="T30" fmla="*/ 2147483647 w 659"/>
              <a:gd name="T31" fmla="*/ 2147483647 h 806"/>
              <a:gd name="T32" fmla="*/ 2147483647 w 659"/>
              <a:gd name="T33" fmla="*/ 2147483647 h 806"/>
              <a:gd name="T34" fmla="*/ 2147483647 w 659"/>
              <a:gd name="T35" fmla="*/ 2147483647 h 806"/>
              <a:gd name="T36" fmla="*/ 2147483647 w 659"/>
              <a:gd name="T37" fmla="*/ 2147483647 h 806"/>
              <a:gd name="T38" fmla="*/ 2147483647 w 659"/>
              <a:gd name="T39" fmla="*/ 2147483647 h 806"/>
              <a:gd name="T40" fmla="*/ 2147483647 w 659"/>
              <a:gd name="T41" fmla="*/ 2147483647 h 806"/>
              <a:gd name="T42" fmla="*/ 2147483647 w 659"/>
              <a:gd name="T43" fmla="*/ 2147483647 h 806"/>
              <a:gd name="T44" fmla="*/ 2147483647 w 659"/>
              <a:gd name="T45" fmla="*/ 2147483647 h 806"/>
              <a:gd name="T46" fmla="*/ 2147483647 w 659"/>
              <a:gd name="T47" fmla="*/ 2147483647 h 806"/>
              <a:gd name="T48" fmla="*/ 2147483647 w 659"/>
              <a:gd name="T49" fmla="*/ 2147483647 h 806"/>
              <a:gd name="T50" fmla="*/ 2147483647 w 659"/>
              <a:gd name="T51" fmla="*/ 2147483647 h 806"/>
              <a:gd name="T52" fmla="*/ 2147483647 w 659"/>
              <a:gd name="T53" fmla="*/ 2147483647 h 806"/>
              <a:gd name="T54" fmla="*/ 2147483647 w 659"/>
              <a:gd name="T55" fmla="*/ 2147483647 h 806"/>
              <a:gd name="T56" fmla="*/ 2147483647 w 659"/>
              <a:gd name="T57" fmla="*/ 2147483647 h 806"/>
              <a:gd name="T58" fmla="*/ 2147483647 w 659"/>
              <a:gd name="T59" fmla="*/ 2147483647 h 806"/>
              <a:gd name="T60" fmla="*/ 2147483647 w 659"/>
              <a:gd name="T61" fmla="*/ 2147483647 h 806"/>
              <a:gd name="T62" fmla="*/ 2147483647 w 659"/>
              <a:gd name="T63" fmla="*/ 2147483647 h 806"/>
              <a:gd name="T64" fmla="*/ 2147483647 w 659"/>
              <a:gd name="T65" fmla="*/ 2147483647 h 806"/>
              <a:gd name="T66" fmla="*/ 2147483647 w 659"/>
              <a:gd name="T67" fmla="*/ 2147483647 h 806"/>
              <a:gd name="T68" fmla="*/ 2147483647 w 659"/>
              <a:gd name="T69" fmla="*/ 2147483647 h 806"/>
              <a:gd name="T70" fmla="*/ 2147483647 w 659"/>
              <a:gd name="T71" fmla="*/ 2147483647 h 806"/>
              <a:gd name="T72" fmla="*/ 2147483647 w 659"/>
              <a:gd name="T73" fmla="*/ 2147483647 h 806"/>
              <a:gd name="T74" fmla="*/ 2147483647 w 659"/>
              <a:gd name="T75" fmla="*/ 2147483647 h 806"/>
              <a:gd name="T76" fmla="*/ 2147483647 w 659"/>
              <a:gd name="T77" fmla="*/ 2147483647 h 806"/>
              <a:gd name="T78" fmla="*/ 2147483647 w 659"/>
              <a:gd name="T79" fmla="*/ 2147483647 h 806"/>
              <a:gd name="T80" fmla="*/ 2147483647 w 659"/>
              <a:gd name="T81" fmla="*/ 2147483647 h 806"/>
              <a:gd name="T82" fmla="*/ 2147483647 w 659"/>
              <a:gd name="T83" fmla="*/ 0 h 806"/>
              <a:gd name="T84" fmla="*/ 2147483647 w 659"/>
              <a:gd name="T85" fmla="*/ 0 h 806"/>
              <a:gd name="T86" fmla="*/ 2147483647 w 659"/>
              <a:gd name="T87" fmla="*/ 2147483647 h 806"/>
              <a:gd name="T88" fmla="*/ 2147483647 w 659"/>
              <a:gd name="T89" fmla="*/ 2147483647 h 806"/>
              <a:gd name="T90" fmla="*/ 2147483647 w 659"/>
              <a:gd name="T91" fmla="*/ 2147483647 h 806"/>
              <a:gd name="T92" fmla="*/ 2147483647 w 659"/>
              <a:gd name="T93" fmla="*/ 2147483647 h 806"/>
              <a:gd name="T94" fmla="*/ 2147483647 w 659"/>
              <a:gd name="T95" fmla="*/ 2147483647 h 806"/>
              <a:gd name="T96" fmla="*/ 2147483647 w 659"/>
              <a:gd name="T97" fmla="*/ 2147483647 h 8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9" h="806">
                <a:moveTo>
                  <a:pt x="221" y="157"/>
                </a:moveTo>
                <a:lnTo>
                  <a:pt x="175" y="176"/>
                </a:lnTo>
                <a:lnTo>
                  <a:pt x="131" y="220"/>
                </a:lnTo>
                <a:lnTo>
                  <a:pt x="44" y="234"/>
                </a:lnTo>
                <a:lnTo>
                  <a:pt x="29" y="293"/>
                </a:lnTo>
                <a:lnTo>
                  <a:pt x="29" y="337"/>
                </a:lnTo>
                <a:lnTo>
                  <a:pt x="73" y="381"/>
                </a:lnTo>
                <a:lnTo>
                  <a:pt x="73" y="425"/>
                </a:lnTo>
                <a:lnTo>
                  <a:pt x="73" y="512"/>
                </a:lnTo>
                <a:lnTo>
                  <a:pt x="58" y="615"/>
                </a:lnTo>
                <a:lnTo>
                  <a:pt x="29" y="659"/>
                </a:lnTo>
                <a:lnTo>
                  <a:pt x="0" y="717"/>
                </a:lnTo>
                <a:lnTo>
                  <a:pt x="0" y="761"/>
                </a:lnTo>
                <a:lnTo>
                  <a:pt x="58" y="761"/>
                </a:lnTo>
                <a:lnTo>
                  <a:pt x="102" y="776"/>
                </a:lnTo>
                <a:lnTo>
                  <a:pt x="146" y="790"/>
                </a:lnTo>
                <a:lnTo>
                  <a:pt x="190" y="805"/>
                </a:lnTo>
                <a:lnTo>
                  <a:pt x="234" y="805"/>
                </a:lnTo>
                <a:lnTo>
                  <a:pt x="278" y="805"/>
                </a:lnTo>
                <a:lnTo>
                  <a:pt x="322" y="805"/>
                </a:lnTo>
                <a:lnTo>
                  <a:pt x="366" y="805"/>
                </a:lnTo>
                <a:lnTo>
                  <a:pt x="424" y="805"/>
                </a:lnTo>
                <a:lnTo>
                  <a:pt x="468" y="805"/>
                </a:lnTo>
                <a:lnTo>
                  <a:pt x="512" y="805"/>
                </a:lnTo>
                <a:lnTo>
                  <a:pt x="556" y="805"/>
                </a:lnTo>
                <a:lnTo>
                  <a:pt x="600" y="805"/>
                </a:lnTo>
                <a:lnTo>
                  <a:pt x="585" y="644"/>
                </a:lnTo>
                <a:lnTo>
                  <a:pt x="570" y="527"/>
                </a:lnTo>
                <a:lnTo>
                  <a:pt x="570" y="439"/>
                </a:lnTo>
                <a:lnTo>
                  <a:pt x="570" y="395"/>
                </a:lnTo>
                <a:lnTo>
                  <a:pt x="614" y="381"/>
                </a:lnTo>
                <a:lnTo>
                  <a:pt x="629" y="293"/>
                </a:lnTo>
                <a:lnTo>
                  <a:pt x="658" y="161"/>
                </a:lnTo>
                <a:lnTo>
                  <a:pt x="658" y="73"/>
                </a:lnTo>
                <a:lnTo>
                  <a:pt x="658" y="29"/>
                </a:lnTo>
                <a:lnTo>
                  <a:pt x="614" y="29"/>
                </a:lnTo>
                <a:lnTo>
                  <a:pt x="556" y="29"/>
                </a:lnTo>
                <a:lnTo>
                  <a:pt x="512" y="29"/>
                </a:lnTo>
                <a:lnTo>
                  <a:pt x="468" y="59"/>
                </a:lnTo>
                <a:lnTo>
                  <a:pt x="424" y="59"/>
                </a:lnTo>
                <a:lnTo>
                  <a:pt x="380" y="44"/>
                </a:lnTo>
                <a:lnTo>
                  <a:pt x="336" y="0"/>
                </a:lnTo>
                <a:lnTo>
                  <a:pt x="234" y="0"/>
                </a:lnTo>
                <a:lnTo>
                  <a:pt x="190" y="15"/>
                </a:lnTo>
                <a:lnTo>
                  <a:pt x="175" y="59"/>
                </a:lnTo>
                <a:lnTo>
                  <a:pt x="175" y="103"/>
                </a:lnTo>
                <a:lnTo>
                  <a:pt x="234" y="146"/>
                </a:lnTo>
                <a:lnTo>
                  <a:pt x="278" y="146"/>
                </a:lnTo>
                <a:lnTo>
                  <a:pt x="221" y="157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2987675" y="3719513"/>
            <a:ext cx="368300" cy="2159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102350" y="3719513"/>
            <a:ext cx="74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5214938" y="2971800"/>
            <a:ext cx="396875" cy="908050"/>
          </a:xfrm>
          <a:custGeom>
            <a:avLst/>
            <a:gdLst>
              <a:gd name="T0" fmla="*/ 2147483647 w 250"/>
              <a:gd name="T1" fmla="*/ 2147483647 h 572"/>
              <a:gd name="T2" fmla="*/ 2147483647 w 250"/>
              <a:gd name="T3" fmla="*/ 2147483647 h 572"/>
              <a:gd name="T4" fmla="*/ 2147483647 w 250"/>
              <a:gd name="T5" fmla="*/ 2147483647 h 572"/>
              <a:gd name="T6" fmla="*/ 2147483647 w 250"/>
              <a:gd name="T7" fmla="*/ 2147483647 h 572"/>
              <a:gd name="T8" fmla="*/ 2147483647 w 250"/>
              <a:gd name="T9" fmla="*/ 2147483647 h 572"/>
              <a:gd name="T10" fmla="*/ 2147483647 w 250"/>
              <a:gd name="T11" fmla="*/ 2147483647 h 572"/>
              <a:gd name="T12" fmla="*/ 0 w 250"/>
              <a:gd name="T13" fmla="*/ 2147483647 h 572"/>
              <a:gd name="T14" fmla="*/ 0 w 250"/>
              <a:gd name="T15" fmla="*/ 2147483647 h 572"/>
              <a:gd name="T16" fmla="*/ 0 w 250"/>
              <a:gd name="T17" fmla="*/ 2147483647 h 572"/>
              <a:gd name="T18" fmla="*/ 2147483647 w 250"/>
              <a:gd name="T19" fmla="*/ 2147483647 h 572"/>
              <a:gd name="T20" fmla="*/ 2147483647 w 250"/>
              <a:gd name="T21" fmla="*/ 2147483647 h 572"/>
              <a:gd name="T22" fmla="*/ 2147483647 w 250"/>
              <a:gd name="T23" fmla="*/ 2147483647 h 572"/>
              <a:gd name="T24" fmla="*/ 2147483647 w 250"/>
              <a:gd name="T25" fmla="*/ 2147483647 h 572"/>
              <a:gd name="T26" fmla="*/ 2147483647 w 250"/>
              <a:gd name="T27" fmla="*/ 2147483647 h 572"/>
              <a:gd name="T28" fmla="*/ 2147483647 w 250"/>
              <a:gd name="T29" fmla="*/ 2147483647 h 572"/>
              <a:gd name="T30" fmla="*/ 2147483647 w 250"/>
              <a:gd name="T31" fmla="*/ 2147483647 h 572"/>
              <a:gd name="T32" fmla="*/ 2147483647 w 250"/>
              <a:gd name="T33" fmla="*/ 2147483647 h 572"/>
              <a:gd name="T34" fmla="*/ 2147483647 w 250"/>
              <a:gd name="T35" fmla="*/ 2147483647 h 572"/>
              <a:gd name="T36" fmla="*/ 2147483647 w 250"/>
              <a:gd name="T37" fmla="*/ 2147483647 h 572"/>
              <a:gd name="T38" fmla="*/ 2147483647 w 250"/>
              <a:gd name="T39" fmla="*/ 2147483647 h 572"/>
              <a:gd name="T40" fmla="*/ 2147483647 w 250"/>
              <a:gd name="T41" fmla="*/ 2147483647 h 572"/>
              <a:gd name="T42" fmla="*/ 2147483647 w 250"/>
              <a:gd name="T43" fmla="*/ 2147483647 h 572"/>
              <a:gd name="T44" fmla="*/ 2147483647 w 250"/>
              <a:gd name="T45" fmla="*/ 0 h 572"/>
              <a:gd name="T46" fmla="*/ 2147483647 w 250"/>
              <a:gd name="T47" fmla="*/ 0 h 572"/>
              <a:gd name="T48" fmla="*/ 2147483647 w 250"/>
              <a:gd name="T49" fmla="*/ 2147483647 h 572"/>
              <a:gd name="T50" fmla="*/ 2147483647 w 250"/>
              <a:gd name="T51" fmla="*/ 2147483647 h 572"/>
              <a:gd name="T52" fmla="*/ 2147483647 w 250"/>
              <a:gd name="T53" fmla="*/ 2147483647 h 572"/>
              <a:gd name="T54" fmla="*/ 2147483647 w 250"/>
              <a:gd name="T55" fmla="*/ 2147483647 h 5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50" h="572">
                <a:moveTo>
                  <a:pt x="82" y="109"/>
                </a:moveTo>
                <a:lnTo>
                  <a:pt x="102" y="161"/>
                </a:lnTo>
                <a:lnTo>
                  <a:pt x="59" y="205"/>
                </a:lnTo>
                <a:lnTo>
                  <a:pt x="59" y="264"/>
                </a:lnTo>
                <a:lnTo>
                  <a:pt x="29" y="366"/>
                </a:lnTo>
                <a:lnTo>
                  <a:pt x="15" y="410"/>
                </a:lnTo>
                <a:lnTo>
                  <a:pt x="0" y="454"/>
                </a:lnTo>
                <a:lnTo>
                  <a:pt x="0" y="498"/>
                </a:lnTo>
                <a:lnTo>
                  <a:pt x="0" y="542"/>
                </a:lnTo>
                <a:lnTo>
                  <a:pt x="44" y="542"/>
                </a:lnTo>
                <a:lnTo>
                  <a:pt x="88" y="571"/>
                </a:lnTo>
                <a:lnTo>
                  <a:pt x="146" y="542"/>
                </a:lnTo>
                <a:lnTo>
                  <a:pt x="176" y="483"/>
                </a:lnTo>
                <a:lnTo>
                  <a:pt x="190" y="439"/>
                </a:lnTo>
                <a:lnTo>
                  <a:pt x="190" y="395"/>
                </a:lnTo>
                <a:lnTo>
                  <a:pt x="190" y="351"/>
                </a:lnTo>
                <a:lnTo>
                  <a:pt x="190" y="307"/>
                </a:lnTo>
                <a:lnTo>
                  <a:pt x="190" y="249"/>
                </a:lnTo>
                <a:lnTo>
                  <a:pt x="220" y="190"/>
                </a:lnTo>
                <a:lnTo>
                  <a:pt x="249" y="146"/>
                </a:lnTo>
                <a:lnTo>
                  <a:pt x="249" y="73"/>
                </a:lnTo>
                <a:lnTo>
                  <a:pt x="249" y="29"/>
                </a:lnTo>
                <a:lnTo>
                  <a:pt x="205" y="0"/>
                </a:lnTo>
                <a:lnTo>
                  <a:pt x="161" y="0"/>
                </a:lnTo>
                <a:lnTo>
                  <a:pt x="132" y="44"/>
                </a:lnTo>
                <a:lnTo>
                  <a:pt x="88" y="73"/>
                </a:lnTo>
                <a:lnTo>
                  <a:pt x="88" y="117"/>
                </a:lnTo>
                <a:lnTo>
                  <a:pt x="82" y="109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5351463" y="3505200"/>
            <a:ext cx="635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5695950" y="3186113"/>
            <a:ext cx="352425" cy="746125"/>
          </a:xfrm>
          <a:custGeom>
            <a:avLst/>
            <a:gdLst>
              <a:gd name="T0" fmla="*/ 2147483647 w 220"/>
              <a:gd name="T1" fmla="*/ 2147483647 h 470"/>
              <a:gd name="T2" fmla="*/ 2147483647 w 220"/>
              <a:gd name="T3" fmla="*/ 0 h 470"/>
              <a:gd name="T4" fmla="*/ 0 w 220"/>
              <a:gd name="T5" fmla="*/ 2147483647 h 470"/>
              <a:gd name="T6" fmla="*/ 0 w 220"/>
              <a:gd name="T7" fmla="*/ 2147483647 h 470"/>
              <a:gd name="T8" fmla="*/ 0 w 220"/>
              <a:gd name="T9" fmla="*/ 2147483647 h 470"/>
              <a:gd name="T10" fmla="*/ 0 w 220"/>
              <a:gd name="T11" fmla="*/ 2147483647 h 470"/>
              <a:gd name="T12" fmla="*/ 0 w 220"/>
              <a:gd name="T13" fmla="*/ 2147483647 h 470"/>
              <a:gd name="T14" fmla="*/ 0 w 220"/>
              <a:gd name="T15" fmla="*/ 2147483647 h 470"/>
              <a:gd name="T16" fmla="*/ 2147483647 w 220"/>
              <a:gd name="T17" fmla="*/ 2147483647 h 470"/>
              <a:gd name="T18" fmla="*/ 2147483647 w 220"/>
              <a:gd name="T19" fmla="*/ 2147483647 h 470"/>
              <a:gd name="T20" fmla="*/ 2147483647 w 220"/>
              <a:gd name="T21" fmla="*/ 2147483647 h 470"/>
              <a:gd name="T22" fmla="*/ 2147483647 w 220"/>
              <a:gd name="T23" fmla="*/ 2147483647 h 470"/>
              <a:gd name="T24" fmla="*/ 2147483647 w 220"/>
              <a:gd name="T25" fmla="*/ 2147483647 h 470"/>
              <a:gd name="T26" fmla="*/ 2147483647 w 220"/>
              <a:gd name="T27" fmla="*/ 2147483647 h 470"/>
              <a:gd name="T28" fmla="*/ 2147483647 w 220"/>
              <a:gd name="T29" fmla="*/ 2147483647 h 470"/>
              <a:gd name="T30" fmla="*/ 2147483647 w 220"/>
              <a:gd name="T31" fmla="*/ 2147483647 h 470"/>
              <a:gd name="T32" fmla="*/ 2147483647 w 220"/>
              <a:gd name="T33" fmla="*/ 2147483647 h 470"/>
              <a:gd name="T34" fmla="*/ 2147483647 w 220"/>
              <a:gd name="T35" fmla="*/ 2147483647 h 470"/>
              <a:gd name="T36" fmla="*/ 2147483647 w 220"/>
              <a:gd name="T37" fmla="*/ 2147483647 h 470"/>
              <a:gd name="T38" fmla="*/ 2147483647 w 220"/>
              <a:gd name="T39" fmla="*/ 2147483647 h 470"/>
              <a:gd name="T40" fmla="*/ 2147483647 w 220"/>
              <a:gd name="T41" fmla="*/ 2147483647 h 470"/>
              <a:gd name="T42" fmla="*/ 2147483647 w 220"/>
              <a:gd name="T43" fmla="*/ 2147483647 h 470"/>
              <a:gd name="T44" fmla="*/ 2147483647 w 220"/>
              <a:gd name="T45" fmla="*/ 2147483647 h 470"/>
              <a:gd name="T46" fmla="*/ 2147483647 w 220"/>
              <a:gd name="T47" fmla="*/ 2147483647 h 470"/>
              <a:gd name="T48" fmla="*/ 2147483647 w 220"/>
              <a:gd name="T49" fmla="*/ 0 h 470"/>
              <a:gd name="T50" fmla="*/ 2147483647 w 220"/>
              <a:gd name="T51" fmla="*/ 2147483647 h 4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0" h="470">
                <a:moveTo>
                  <a:pt x="85" y="2"/>
                </a:moveTo>
                <a:lnTo>
                  <a:pt x="29" y="0"/>
                </a:lnTo>
                <a:lnTo>
                  <a:pt x="0" y="44"/>
                </a:lnTo>
                <a:lnTo>
                  <a:pt x="0" y="161"/>
                </a:lnTo>
                <a:lnTo>
                  <a:pt x="0" y="220"/>
                </a:lnTo>
                <a:lnTo>
                  <a:pt x="0" y="278"/>
                </a:lnTo>
                <a:lnTo>
                  <a:pt x="0" y="337"/>
                </a:lnTo>
                <a:lnTo>
                  <a:pt x="0" y="395"/>
                </a:lnTo>
                <a:lnTo>
                  <a:pt x="29" y="439"/>
                </a:lnTo>
                <a:lnTo>
                  <a:pt x="73" y="469"/>
                </a:lnTo>
                <a:lnTo>
                  <a:pt x="117" y="469"/>
                </a:lnTo>
                <a:lnTo>
                  <a:pt x="146" y="425"/>
                </a:lnTo>
                <a:lnTo>
                  <a:pt x="146" y="381"/>
                </a:lnTo>
                <a:lnTo>
                  <a:pt x="161" y="322"/>
                </a:lnTo>
                <a:lnTo>
                  <a:pt x="219" y="264"/>
                </a:lnTo>
                <a:lnTo>
                  <a:pt x="219" y="205"/>
                </a:lnTo>
                <a:lnTo>
                  <a:pt x="219" y="161"/>
                </a:lnTo>
                <a:lnTo>
                  <a:pt x="219" y="117"/>
                </a:lnTo>
                <a:lnTo>
                  <a:pt x="219" y="73"/>
                </a:lnTo>
                <a:lnTo>
                  <a:pt x="175" y="88"/>
                </a:lnTo>
                <a:lnTo>
                  <a:pt x="131" y="88"/>
                </a:lnTo>
                <a:lnTo>
                  <a:pt x="175" y="88"/>
                </a:lnTo>
                <a:lnTo>
                  <a:pt x="131" y="88"/>
                </a:lnTo>
                <a:lnTo>
                  <a:pt x="102" y="44"/>
                </a:lnTo>
                <a:lnTo>
                  <a:pt x="87" y="0"/>
                </a:lnTo>
                <a:lnTo>
                  <a:pt x="85" y="2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5764213" y="3414713"/>
            <a:ext cx="1397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4883150" y="3643313"/>
            <a:ext cx="280988" cy="700087"/>
          </a:xfrm>
          <a:custGeom>
            <a:avLst/>
            <a:gdLst>
              <a:gd name="T0" fmla="*/ 2147483647 w 177"/>
              <a:gd name="T1" fmla="*/ 2147483647 h 441"/>
              <a:gd name="T2" fmla="*/ 2147483647 w 177"/>
              <a:gd name="T3" fmla="*/ 2147483647 h 441"/>
              <a:gd name="T4" fmla="*/ 2147483647 w 177"/>
              <a:gd name="T5" fmla="*/ 2147483647 h 441"/>
              <a:gd name="T6" fmla="*/ 2147483647 w 177"/>
              <a:gd name="T7" fmla="*/ 2147483647 h 441"/>
              <a:gd name="T8" fmla="*/ 0 w 177"/>
              <a:gd name="T9" fmla="*/ 2147483647 h 441"/>
              <a:gd name="T10" fmla="*/ 0 w 177"/>
              <a:gd name="T11" fmla="*/ 2147483647 h 441"/>
              <a:gd name="T12" fmla="*/ 0 w 177"/>
              <a:gd name="T13" fmla="*/ 2147483647 h 441"/>
              <a:gd name="T14" fmla="*/ 0 w 177"/>
              <a:gd name="T15" fmla="*/ 2147483647 h 441"/>
              <a:gd name="T16" fmla="*/ 2147483647 w 177"/>
              <a:gd name="T17" fmla="*/ 2147483647 h 441"/>
              <a:gd name="T18" fmla="*/ 2147483647 w 177"/>
              <a:gd name="T19" fmla="*/ 2147483647 h 441"/>
              <a:gd name="T20" fmla="*/ 2147483647 w 177"/>
              <a:gd name="T21" fmla="*/ 2147483647 h 441"/>
              <a:gd name="T22" fmla="*/ 2147483647 w 177"/>
              <a:gd name="T23" fmla="*/ 2147483647 h 441"/>
              <a:gd name="T24" fmla="*/ 2147483647 w 177"/>
              <a:gd name="T25" fmla="*/ 2147483647 h 441"/>
              <a:gd name="T26" fmla="*/ 2147483647 w 177"/>
              <a:gd name="T27" fmla="*/ 2147483647 h 441"/>
              <a:gd name="T28" fmla="*/ 2147483647 w 177"/>
              <a:gd name="T29" fmla="*/ 2147483647 h 441"/>
              <a:gd name="T30" fmla="*/ 2147483647 w 177"/>
              <a:gd name="T31" fmla="*/ 2147483647 h 441"/>
              <a:gd name="T32" fmla="*/ 2147483647 w 177"/>
              <a:gd name="T33" fmla="*/ 2147483647 h 441"/>
              <a:gd name="T34" fmla="*/ 2147483647 w 177"/>
              <a:gd name="T35" fmla="*/ 2147483647 h 441"/>
              <a:gd name="T36" fmla="*/ 2147483647 w 177"/>
              <a:gd name="T37" fmla="*/ 2147483647 h 441"/>
              <a:gd name="T38" fmla="*/ 2147483647 w 177"/>
              <a:gd name="T39" fmla="*/ 0 h 441"/>
              <a:gd name="T40" fmla="*/ 2147483647 w 177"/>
              <a:gd name="T41" fmla="*/ 0 h 441"/>
              <a:gd name="T42" fmla="*/ 0 w 177"/>
              <a:gd name="T43" fmla="*/ 0 h 441"/>
              <a:gd name="T44" fmla="*/ 2147483647 w 177"/>
              <a:gd name="T45" fmla="*/ 2147483647 h 4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77" h="441">
                <a:moveTo>
                  <a:pt x="7" y="4"/>
                </a:moveTo>
                <a:lnTo>
                  <a:pt x="15" y="59"/>
                </a:lnTo>
                <a:lnTo>
                  <a:pt x="15" y="103"/>
                </a:lnTo>
                <a:lnTo>
                  <a:pt x="15" y="147"/>
                </a:lnTo>
                <a:lnTo>
                  <a:pt x="0" y="205"/>
                </a:lnTo>
                <a:lnTo>
                  <a:pt x="0" y="249"/>
                </a:lnTo>
                <a:lnTo>
                  <a:pt x="0" y="293"/>
                </a:lnTo>
                <a:lnTo>
                  <a:pt x="0" y="337"/>
                </a:lnTo>
                <a:lnTo>
                  <a:pt x="15" y="425"/>
                </a:lnTo>
                <a:lnTo>
                  <a:pt x="59" y="440"/>
                </a:lnTo>
                <a:lnTo>
                  <a:pt x="117" y="440"/>
                </a:lnTo>
                <a:lnTo>
                  <a:pt x="132" y="396"/>
                </a:lnTo>
                <a:lnTo>
                  <a:pt x="161" y="352"/>
                </a:lnTo>
                <a:lnTo>
                  <a:pt x="176" y="293"/>
                </a:lnTo>
                <a:lnTo>
                  <a:pt x="176" y="235"/>
                </a:lnTo>
                <a:lnTo>
                  <a:pt x="176" y="176"/>
                </a:lnTo>
                <a:lnTo>
                  <a:pt x="176" y="132"/>
                </a:lnTo>
                <a:lnTo>
                  <a:pt x="176" y="74"/>
                </a:lnTo>
                <a:lnTo>
                  <a:pt x="132" y="44"/>
                </a:lnTo>
                <a:lnTo>
                  <a:pt x="102" y="0"/>
                </a:lnTo>
                <a:lnTo>
                  <a:pt x="44" y="0"/>
                </a:lnTo>
                <a:lnTo>
                  <a:pt x="0" y="0"/>
                </a:lnTo>
                <a:lnTo>
                  <a:pt x="7" y="4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4951413" y="3948113"/>
            <a:ext cx="635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77813" y="4481513"/>
            <a:ext cx="1176337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  <a:endParaRPr lang="it-IT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2309813" y="4481513"/>
            <a:ext cx="19827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Preneoplasia</a:t>
            </a:r>
            <a:endParaRPr lang="en-GB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951413" y="4481513"/>
            <a:ext cx="1554162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Neoplasia</a:t>
            </a:r>
            <a:endParaRPr lang="en-GB" alt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6983413" y="3186113"/>
            <a:ext cx="350837" cy="746125"/>
          </a:xfrm>
          <a:custGeom>
            <a:avLst/>
            <a:gdLst>
              <a:gd name="T0" fmla="*/ 2147483647 w 220"/>
              <a:gd name="T1" fmla="*/ 2147483647 h 470"/>
              <a:gd name="T2" fmla="*/ 2147483647 w 220"/>
              <a:gd name="T3" fmla="*/ 0 h 470"/>
              <a:gd name="T4" fmla="*/ 0 w 220"/>
              <a:gd name="T5" fmla="*/ 2147483647 h 470"/>
              <a:gd name="T6" fmla="*/ 0 w 220"/>
              <a:gd name="T7" fmla="*/ 2147483647 h 470"/>
              <a:gd name="T8" fmla="*/ 0 w 220"/>
              <a:gd name="T9" fmla="*/ 2147483647 h 470"/>
              <a:gd name="T10" fmla="*/ 0 w 220"/>
              <a:gd name="T11" fmla="*/ 2147483647 h 470"/>
              <a:gd name="T12" fmla="*/ 0 w 220"/>
              <a:gd name="T13" fmla="*/ 2147483647 h 470"/>
              <a:gd name="T14" fmla="*/ 0 w 220"/>
              <a:gd name="T15" fmla="*/ 2147483647 h 470"/>
              <a:gd name="T16" fmla="*/ 2147483647 w 220"/>
              <a:gd name="T17" fmla="*/ 2147483647 h 470"/>
              <a:gd name="T18" fmla="*/ 2147483647 w 220"/>
              <a:gd name="T19" fmla="*/ 2147483647 h 470"/>
              <a:gd name="T20" fmla="*/ 2147483647 w 220"/>
              <a:gd name="T21" fmla="*/ 2147483647 h 470"/>
              <a:gd name="T22" fmla="*/ 2147483647 w 220"/>
              <a:gd name="T23" fmla="*/ 2147483647 h 470"/>
              <a:gd name="T24" fmla="*/ 2147483647 w 220"/>
              <a:gd name="T25" fmla="*/ 2147483647 h 470"/>
              <a:gd name="T26" fmla="*/ 2147483647 w 220"/>
              <a:gd name="T27" fmla="*/ 2147483647 h 470"/>
              <a:gd name="T28" fmla="*/ 2147483647 w 220"/>
              <a:gd name="T29" fmla="*/ 2147483647 h 470"/>
              <a:gd name="T30" fmla="*/ 2147483647 w 220"/>
              <a:gd name="T31" fmla="*/ 2147483647 h 470"/>
              <a:gd name="T32" fmla="*/ 2147483647 w 220"/>
              <a:gd name="T33" fmla="*/ 2147483647 h 470"/>
              <a:gd name="T34" fmla="*/ 2147483647 w 220"/>
              <a:gd name="T35" fmla="*/ 2147483647 h 470"/>
              <a:gd name="T36" fmla="*/ 2147483647 w 220"/>
              <a:gd name="T37" fmla="*/ 2147483647 h 470"/>
              <a:gd name="T38" fmla="*/ 2147483647 w 220"/>
              <a:gd name="T39" fmla="*/ 2147483647 h 470"/>
              <a:gd name="T40" fmla="*/ 2147483647 w 220"/>
              <a:gd name="T41" fmla="*/ 2147483647 h 470"/>
              <a:gd name="T42" fmla="*/ 2147483647 w 220"/>
              <a:gd name="T43" fmla="*/ 2147483647 h 470"/>
              <a:gd name="T44" fmla="*/ 2147483647 w 220"/>
              <a:gd name="T45" fmla="*/ 2147483647 h 470"/>
              <a:gd name="T46" fmla="*/ 2147483647 w 220"/>
              <a:gd name="T47" fmla="*/ 2147483647 h 470"/>
              <a:gd name="T48" fmla="*/ 2147483647 w 220"/>
              <a:gd name="T49" fmla="*/ 0 h 470"/>
              <a:gd name="T50" fmla="*/ 2147483647 w 220"/>
              <a:gd name="T51" fmla="*/ 2147483647 h 4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0" h="470">
                <a:moveTo>
                  <a:pt x="85" y="2"/>
                </a:moveTo>
                <a:lnTo>
                  <a:pt x="29" y="0"/>
                </a:lnTo>
                <a:lnTo>
                  <a:pt x="0" y="44"/>
                </a:lnTo>
                <a:lnTo>
                  <a:pt x="0" y="161"/>
                </a:lnTo>
                <a:lnTo>
                  <a:pt x="0" y="220"/>
                </a:lnTo>
                <a:lnTo>
                  <a:pt x="0" y="278"/>
                </a:lnTo>
                <a:lnTo>
                  <a:pt x="0" y="337"/>
                </a:lnTo>
                <a:lnTo>
                  <a:pt x="0" y="395"/>
                </a:lnTo>
                <a:lnTo>
                  <a:pt x="29" y="439"/>
                </a:lnTo>
                <a:lnTo>
                  <a:pt x="73" y="469"/>
                </a:lnTo>
                <a:lnTo>
                  <a:pt x="117" y="469"/>
                </a:lnTo>
                <a:lnTo>
                  <a:pt x="146" y="425"/>
                </a:lnTo>
                <a:lnTo>
                  <a:pt x="146" y="381"/>
                </a:lnTo>
                <a:lnTo>
                  <a:pt x="161" y="322"/>
                </a:lnTo>
                <a:lnTo>
                  <a:pt x="219" y="264"/>
                </a:lnTo>
                <a:lnTo>
                  <a:pt x="219" y="205"/>
                </a:lnTo>
                <a:lnTo>
                  <a:pt x="219" y="161"/>
                </a:lnTo>
                <a:lnTo>
                  <a:pt x="219" y="117"/>
                </a:lnTo>
                <a:lnTo>
                  <a:pt x="219" y="73"/>
                </a:lnTo>
                <a:lnTo>
                  <a:pt x="175" y="88"/>
                </a:lnTo>
                <a:lnTo>
                  <a:pt x="131" y="88"/>
                </a:lnTo>
                <a:lnTo>
                  <a:pt x="175" y="88"/>
                </a:lnTo>
                <a:lnTo>
                  <a:pt x="131" y="88"/>
                </a:lnTo>
                <a:lnTo>
                  <a:pt x="102" y="44"/>
                </a:lnTo>
                <a:lnTo>
                  <a:pt x="87" y="0"/>
                </a:lnTo>
                <a:lnTo>
                  <a:pt x="85" y="2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7051675" y="2347913"/>
            <a:ext cx="350838" cy="746125"/>
          </a:xfrm>
          <a:custGeom>
            <a:avLst/>
            <a:gdLst>
              <a:gd name="T0" fmla="*/ 2147483647 w 220"/>
              <a:gd name="T1" fmla="*/ 2147483647 h 470"/>
              <a:gd name="T2" fmla="*/ 2147483647 w 220"/>
              <a:gd name="T3" fmla="*/ 0 h 470"/>
              <a:gd name="T4" fmla="*/ 0 w 220"/>
              <a:gd name="T5" fmla="*/ 2147483647 h 470"/>
              <a:gd name="T6" fmla="*/ 0 w 220"/>
              <a:gd name="T7" fmla="*/ 2147483647 h 470"/>
              <a:gd name="T8" fmla="*/ 0 w 220"/>
              <a:gd name="T9" fmla="*/ 2147483647 h 470"/>
              <a:gd name="T10" fmla="*/ 0 w 220"/>
              <a:gd name="T11" fmla="*/ 2147483647 h 470"/>
              <a:gd name="T12" fmla="*/ 0 w 220"/>
              <a:gd name="T13" fmla="*/ 2147483647 h 470"/>
              <a:gd name="T14" fmla="*/ 0 w 220"/>
              <a:gd name="T15" fmla="*/ 2147483647 h 470"/>
              <a:gd name="T16" fmla="*/ 2147483647 w 220"/>
              <a:gd name="T17" fmla="*/ 2147483647 h 470"/>
              <a:gd name="T18" fmla="*/ 2147483647 w 220"/>
              <a:gd name="T19" fmla="*/ 2147483647 h 470"/>
              <a:gd name="T20" fmla="*/ 2147483647 w 220"/>
              <a:gd name="T21" fmla="*/ 2147483647 h 470"/>
              <a:gd name="T22" fmla="*/ 2147483647 w 220"/>
              <a:gd name="T23" fmla="*/ 2147483647 h 470"/>
              <a:gd name="T24" fmla="*/ 2147483647 w 220"/>
              <a:gd name="T25" fmla="*/ 2147483647 h 470"/>
              <a:gd name="T26" fmla="*/ 2147483647 w 220"/>
              <a:gd name="T27" fmla="*/ 2147483647 h 470"/>
              <a:gd name="T28" fmla="*/ 2147483647 w 220"/>
              <a:gd name="T29" fmla="*/ 2147483647 h 470"/>
              <a:gd name="T30" fmla="*/ 2147483647 w 220"/>
              <a:gd name="T31" fmla="*/ 2147483647 h 470"/>
              <a:gd name="T32" fmla="*/ 2147483647 w 220"/>
              <a:gd name="T33" fmla="*/ 2147483647 h 470"/>
              <a:gd name="T34" fmla="*/ 2147483647 w 220"/>
              <a:gd name="T35" fmla="*/ 2147483647 h 470"/>
              <a:gd name="T36" fmla="*/ 2147483647 w 220"/>
              <a:gd name="T37" fmla="*/ 2147483647 h 470"/>
              <a:gd name="T38" fmla="*/ 2147483647 w 220"/>
              <a:gd name="T39" fmla="*/ 2147483647 h 470"/>
              <a:gd name="T40" fmla="*/ 2147483647 w 220"/>
              <a:gd name="T41" fmla="*/ 2147483647 h 470"/>
              <a:gd name="T42" fmla="*/ 2147483647 w 220"/>
              <a:gd name="T43" fmla="*/ 2147483647 h 470"/>
              <a:gd name="T44" fmla="*/ 2147483647 w 220"/>
              <a:gd name="T45" fmla="*/ 2147483647 h 470"/>
              <a:gd name="T46" fmla="*/ 2147483647 w 220"/>
              <a:gd name="T47" fmla="*/ 2147483647 h 470"/>
              <a:gd name="T48" fmla="*/ 2147483647 w 220"/>
              <a:gd name="T49" fmla="*/ 0 h 470"/>
              <a:gd name="T50" fmla="*/ 2147483647 w 220"/>
              <a:gd name="T51" fmla="*/ 2147483647 h 4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0" h="470">
                <a:moveTo>
                  <a:pt x="85" y="2"/>
                </a:moveTo>
                <a:lnTo>
                  <a:pt x="29" y="0"/>
                </a:lnTo>
                <a:lnTo>
                  <a:pt x="0" y="44"/>
                </a:lnTo>
                <a:lnTo>
                  <a:pt x="0" y="161"/>
                </a:lnTo>
                <a:lnTo>
                  <a:pt x="0" y="220"/>
                </a:lnTo>
                <a:lnTo>
                  <a:pt x="0" y="278"/>
                </a:lnTo>
                <a:lnTo>
                  <a:pt x="0" y="337"/>
                </a:lnTo>
                <a:lnTo>
                  <a:pt x="0" y="395"/>
                </a:lnTo>
                <a:lnTo>
                  <a:pt x="29" y="439"/>
                </a:lnTo>
                <a:lnTo>
                  <a:pt x="73" y="469"/>
                </a:lnTo>
                <a:lnTo>
                  <a:pt x="117" y="469"/>
                </a:lnTo>
                <a:lnTo>
                  <a:pt x="146" y="425"/>
                </a:lnTo>
                <a:lnTo>
                  <a:pt x="146" y="381"/>
                </a:lnTo>
                <a:lnTo>
                  <a:pt x="161" y="322"/>
                </a:lnTo>
                <a:lnTo>
                  <a:pt x="219" y="264"/>
                </a:lnTo>
                <a:lnTo>
                  <a:pt x="219" y="205"/>
                </a:lnTo>
                <a:lnTo>
                  <a:pt x="219" y="161"/>
                </a:lnTo>
                <a:lnTo>
                  <a:pt x="219" y="117"/>
                </a:lnTo>
                <a:lnTo>
                  <a:pt x="219" y="73"/>
                </a:lnTo>
                <a:lnTo>
                  <a:pt x="175" y="88"/>
                </a:lnTo>
                <a:lnTo>
                  <a:pt x="131" y="88"/>
                </a:lnTo>
                <a:lnTo>
                  <a:pt x="175" y="88"/>
                </a:lnTo>
                <a:lnTo>
                  <a:pt x="131" y="88"/>
                </a:lnTo>
                <a:lnTo>
                  <a:pt x="102" y="44"/>
                </a:lnTo>
                <a:lnTo>
                  <a:pt x="87" y="0"/>
                </a:lnTo>
                <a:lnTo>
                  <a:pt x="85" y="2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7458075" y="2652713"/>
            <a:ext cx="350838" cy="746125"/>
          </a:xfrm>
          <a:custGeom>
            <a:avLst/>
            <a:gdLst>
              <a:gd name="T0" fmla="*/ 2147483647 w 220"/>
              <a:gd name="T1" fmla="*/ 2147483647 h 470"/>
              <a:gd name="T2" fmla="*/ 2147483647 w 220"/>
              <a:gd name="T3" fmla="*/ 0 h 470"/>
              <a:gd name="T4" fmla="*/ 0 w 220"/>
              <a:gd name="T5" fmla="*/ 2147483647 h 470"/>
              <a:gd name="T6" fmla="*/ 0 w 220"/>
              <a:gd name="T7" fmla="*/ 2147483647 h 470"/>
              <a:gd name="T8" fmla="*/ 0 w 220"/>
              <a:gd name="T9" fmla="*/ 2147483647 h 470"/>
              <a:gd name="T10" fmla="*/ 0 w 220"/>
              <a:gd name="T11" fmla="*/ 2147483647 h 470"/>
              <a:gd name="T12" fmla="*/ 0 w 220"/>
              <a:gd name="T13" fmla="*/ 2147483647 h 470"/>
              <a:gd name="T14" fmla="*/ 0 w 220"/>
              <a:gd name="T15" fmla="*/ 2147483647 h 470"/>
              <a:gd name="T16" fmla="*/ 2147483647 w 220"/>
              <a:gd name="T17" fmla="*/ 2147483647 h 470"/>
              <a:gd name="T18" fmla="*/ 2147483647 w 220"/>
              <a:gd name="T19" fmla="*/ 2147483647 h 470"/>
              <a:gd name="T20" fmla="*/ 2147483647 w 220"/>
              <a:gd name="T21" fmla="*/ 2147483647 h 470"/>
              <a:gd name="T22" fmla="*/ 2147483647 w 220"/>
              <a:gd name="T23" fmla="*/ 2147483647 h 470"/>
              <a:gd name="T24" fmla="*/ 2147483647 w 220"/>
              <a:gd name="T25" fmla="*/ 2147483647 h 470"/>
              <a:gd name="T26" fmla="*/ 2147483647 w 220"/>
              <a:gd name="T27" fmla="*/ 2147483647 h 470"/>
              <a:gd name="T28" fmla="*/ 2147483647 w 220"/>
              <a:gd name="T29" fmla="*/ 2147483647 h 470"/>
              <a:gd name="T30" fmla="*/ 2147483647 w 220"/>
              <a:gd name="T31" fmla="*/ 2147483647 h 470"/>
              <a:gd name="T32" fmla="*/ 2147483647 w 220"/>
              <a:gd name="T33" fmla="*/ 2147483647 h 470"/>
              <a:gd name="T34" fmla="*/ 2147483647 w 220"/>
              <a:gd name="T35" fmla="*/ 2147483647 h 470"/>
              <a:gd name="T36" fmla="*/ 2147483647 w 220"/>
              <a:gd name="T37" fmla="*/ 2147483647 h 470"/>
              <a:gd name="T38" fmla="*/ 2147483647 w 220"/>
              <a:gd name="T39" fmla="*/ 2147483647 h 470"/>
              <a:gd name="T40" fmla="*/ 2147483647 w 220"/>
              <a:gd name="T41" fmla="*/ 2147483647 h 470"/>
              <a:gd name="T42" fmla="*/ 2147483647 w 220"/>
              <a:gd name="T43" fmla="*/ 2147483647 h 470"/>
              <a:gd name="T44" fmla="*/ 2147483647 w 220"/>
              <a:gd name="T45" fmla="*/ 2147483647 h 470"/>
              <a:gd name="T46" fmla="*/ 2147483647 w 220"/>
              <a:gd name="T47" fmla="*/ 2147483647 h 470"/>
              <a:gd name="T48" fmla="*/ 2147483647 w 220"/>
              <a:gd name="T49" fmla="*/ 0 h 470"/>
              <a:gd name="T50" fmla="*/ 2147483647 w 220"/>
              <a:gd name="T51" fmla="*/ 2147483647 h 4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220" h="470">
                <a:moveTo>
                  <a:pt x="85" y="2"/>
                </a:moveTo>
                <a:lnTo>
                  <a:pt x="29" y="0"/>
                </a:lnTo>
                <a:lnTo>
                  <a:pt x="0" y="44"/>
                </a:lnTo>
                <a:lnTo>
                  <a:pt x="0" y="161"/>
                </a:lnTo>
                <a:lnTo>
                  <a:pt x="0" y="220"/>
                </a:lnTo>
                <a:lnTo>
                  <a:pt x="0" y="278"/>
                </a:lnTo>
                <a:lnTo>
                  <a:pt x="0" y="337"/>
                </a:lnTo>
                <a:lnTo>
                  <a:pt x="0" y="395"/>
                </a:lnTo>
                <a:lnTo>
                  <a:pt x="29" y="439"/>
                </a:lnTo>
                <a:lnTo>
                  <a:pt x="73" y="469"/>
                </a:lnTo>
                <a:lnTo>
                  <a:pt x="117" y="469"/>
                </a:lnTo>
                <a:lnTo>
                  <a:pt x="146" y="425"/>
                </a:lnTo>
                <a:lnTo>
                  <a:pt x="146" y="381"/>
                </a:lnTo>
                <a:lnTo>
                  <a:pt x="161" y="322"/>
                </a:lnTo>
                <a:lnTo>
                  <a:pt x="219" y="264"/>
                </a:lnTo>
                <a:lnTo>
                  <a:pt x="219" y="205"/>
                </a:lnTo>
                <a:lnTo>
                  <a:pt x="219" y="161"/>
                </a:lnTo>
                <a:lnTo>
                  <a:pt x="219" y="117"/>
                </a:lnTo>
                <a:lnTo>
                  <a:pt x="219" y="73"/>
                </a:lnTo>
                <a:lnTo>
                  <a:pt x="175" y="88"/>
                </a:lnTo>
                <a:lnTo>
                  <a:pt x="131" y="88"/>
                </a:lnTo>
                <a:lnTo>
                  <a:pt x="175" y="88"/>
                </a:lnTo>
                <a:lnTo>
                  <a:pt x="131" y="88"/>
                </a:lnTo>
                <a:lnTo>
                  <a:pt x="102" y="44"/>
                </a:lnTo>
                <a:lnTo>
                  <a:pt x="87" y="0"/>
                </a:lnTo>
                <a:lnTo>
                  <a:pt x="85" y="2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4003675" y="3795713"/>
            <a:ext cx="749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67" name="Oval 23"/>
          <p:cNvSpPr>
            <a:spLocks noChangeArrowheads="1"/>
          </p:cNvSpPr>
          <p:nvPr/>
        </p:nvSpPr>
        <p:spPr bwMode="auto">
          <a:xfrm>
            <a:off x="7118350" y="2576513"/>
            <a:ext cx="1397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68" name="Oval 24"/>
          <p:cNvSpPr>
            <a:spLocks noChangeArrowheads="1"/>
          </p:cNvSpPr>
          <p:nvPr/>
        </p:nvSpPr>
        <p:spPr bwMode="auto">
          <a:xfrm>
            <a:off x="7118350" y="3490913"/>
            <a:ext cx="1397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69" name="Oval 25"/>
          <p:cNvSpPr>
            <a:spLocks noChangeArrowheads="1"/>
          </p:cNvSpPr>
          <p:nvPr/>
        </p:nvSpPr>
        <p:spPr bwMode="auto">
          <a:xfrm>
            <a:off x="7524750" y="2957513"/>
            <a:ext cx="1397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7389813" y="3414713"/>
            <a:ext cx="398462" cy="908050"/>
          </a:xfrm>
          <a:custGeom>
            <a:avLst/>
            <a:gdLst>
              <a:gd name="T0" fmla="*/ 2147483647 w 250"/>
              <a:gd name="T1" fmla="*/ 2147483647 h 572"/>
              <a:gd name="T2" fmla="*/ 2147483647 w 250"/>
              <a:gd name="T3" fmla="*/ 2147483647 h 572"/>
              <a:gd name="T4" fmla="*/ 2147483647 w 250"/>
              <a:gd name="T5" fmla="*/ 2147483647 h 572"/>
              <a:gd name="T6" fmla="*/ 2147483647 w 250"/>
              <a:gd name="T7" fmla="*/ 2147483647 h 572"/>
              <a:gd name="T8" fmla="*/ 2147483647 w 250"/>
              <a:gd name="T9" fmla="*/ 2147483647 h 572"/>
              <a:gd name="T10" fmla="*/ 2147483647 w 250"/>
              <a:gd name="T11" fmla="*/ 2147483647 h 572"/>
              <a:gd name="T12" fmla="*/ 0 w 250"/>
              <a:gd name="T13" fmla="*/ 2147483647 h 572"/>
              <a:gd name="T14" fmla="*/ 0 w 250"/>
              <a:gd name="T15" fmla="*/ 2147483647 h 572"/>
              <a:gd name="T16" fmla="*/ 0 w 250"/>
              <a:gd name="T17" fmla="*/ 2147483647 h 572"/>
              <a:gd name="T18" fmla="*/ 2147483647 w 250"/>
              <a:gd name="T19" fmla="*/ 2147483647 h 572"/>
              <a:gd name="T20" fmla="*/ 2147483647 w 250"/>
              <a:gd name="T21" fmla="*/ 2147483647 h 572"/>
              <a:gd name="T22" fmla="*/ 2147483647 w 250"/>
              <a:gd name="T23" fmla="*/ 2147483647 h 572"/>
              <a:gd name="T24" fmla="*/ 2147483647 w 250"/>
              <a:gd name="T25" fmla="*/ 2147483647 h 572"/>
              <a:gd name="T26" fmla="*/ 2147483647 w 250"/>
              <a:gd name="T27" fmla="*/ 2147483647 h 572"/>
              <a:gd name="T28" fmla="*/ 2147483647 w 250"/>
              <a:gd name="T29" fmla="*/ 2147483647 h 572"/>
              <a:gd name="T30" fmla="*/ 2147483647 w 250"/>
              <a:gd name="T31" fmla="*/ 2147483647 h 572"/>
              <a:gd name="T32" fmla="*/ 2147483647 w 250"/>
              <a:gd name="T33" fmla="*/ 2147483647 h 572"/>
              <a:gd name="T34" fmla="*/ 2147483647 w 250"/>
              <a:gd name="T35" fmla="*/ 2147483647 h 572"/>
              <a:gd name="T36" fmla="*/ 2147483647 w 250"/>
              <a:gd name="T37" fmla="*/ 2147483647 h 572"/>
              <a:gd name="T38" fmla="*/ 2147483647 w 250"/>
              <a:gd name="T39" fmla="*/ 2147483647 h 572"/>
              <a:gd name="T40" fmla="*/ 2147483647 w 250"/>
              <a:gd name="T41" fmla="*/ 2147483647 h 572"/>
              <a:gd name="T42" fmla="*/ 2147483647 w 250"/>
              <a:gd name="T43" fmla="*/ 2147483647 h 572"/>
              <a:gd name="T44" fmla="*/ 2147483647 w 250"/>
              <a:gd name="T45" fmla="*/ 0 h 572"/>
              <a:gd name="T46" fmla="*/ 2147483647 w 250"/>
              <a:gd name="T47" fmla="*/ 0 h 572"/>
              <a:gd name="T48" fmla="*/ 2147483647 w 250"/>
              <a:gd name="T49" fmla="*/ 2147483647 h 572"/>
              <a:gd name="T50" fmla="*/ 2147483647 w 250"/>
              <a:gd name="T51" fmla="*/ 2147483647 h 572"/>
              <a:gd name="T52" fmla="*/ 2147483647 w 250"/>
              <a:gd name="T53" fmla="*/ 2147483647 h 572"/>
              <a:gd name="T54" fmla="*/ 2147483647 w 250"/>
              <a:gd name="T55" fmla="*/ 2147483647 h 5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50" h="572">
                <a:moveTo>
                  <a:pt x="82" y="109"/>
                </a:moveTo>
                <a:lnTo>
                  <a:pt x="102" y="161"/>
                </a:lnTo>
                <a:lnTo>
                  <a:pt x="59" y="205"/>
                </a:lnTo>
                <a:lnTo>
                  <a:pt x="59" y="264"/>
                </a:lnTo>
                <a:lnTo>
                  <a:pt x="29" y="366"/>
                </a:lnTo>
                <a:lnTo>
                  <a:pt x="15" y="410"/>
                </a:lnTo>
                <a:lnTo>
                  <a:pt x="0" y="454"/>
                </a:lnTo>
                <a:lnTo>
                  <a:pt x="0" y="498"/>
                </a:lnTo>
                <a:lnTo>
                  <a:pt x="0" y="542"/>
                </a:lnTo>
                <a:lnTo>
                  <a:pt x="44" y="542"/>
                </a:lnTo>
                <a:lnTo>
                  <a:pt x="88" y="571"/>
                </a:lnTo>
                <a:lnTo>
                  <a:pt x="146" y="542"/>
                </a:lnTo>
                <a:lnTo>
                  <a:pt x="176" y="483"/>
                </a:lnTo>
                <a:lnTo>
                  <a:pt x="190" y="439"/>
                </a:lnTo>
                <a:lnTo>
                  <a:pt x="190" y="395"/>
                </a:lnTo>
                <a:lnTo>
                  <a:pt x="190" y="351"/>
                </a:lnTo>
                <a:lnTo>
                  <a:pt x="190" y="307"/>
                </a:lnTo>
                <a:lnTo>
                  <a:pt x="190" y="249"/>
                </a:lnTo>
                <a:lnTo>
                  <a:pt x="220" y="190"/>
                </a:lnTo>
                <a:lnTo>
                  <a:pt x="249" y="146"/>
                </a:lnTo>
                <a:lnTo>
                  <a:pt x="249" y="73"/>
                </a:lnTo>
                <a:lnTo>
                  <a:pt x="249" y="29"/>
                </a:lnTo>
                <a:lnTo>
                  <a:pt x="205" y="0"/>
                </a:lnTo>
                <a:lnTo>
                  <a:pt x="161" y="0"/>
                </a:lnTo>
                <a:lnTo>
                  <a:pt x="132" y="44"/>
                </a:lnTo>
                <a:lnTo>
                  <a:pt x="88" y="73"/>
                </a:lnTo>
                <a:lnTo>
                  <a:pt x="88" y="117"/>
                </a:lnTo>
                <a:lnTo>
                  <a:pt x="82" y="109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7931150" y="3338513"/>
            <a:ext cx="398463" cy="908050"/>
          </a:xfrm>
          <a:custGeom>
            <a:avLst/>
            <a:gdLst>
              <a:gd name="T0" fmla="*/ 2147483647 w 250"/>
              <a:gd name="T1" fmla="*/ 2147483647 h 572"/>
              <a:gd name="T2" fmla="*/ 2147483647 w 250"/>
              <a:gd name="T3" fmla="*/ 2147483647 h 572"/>
              <a:gd name="T4" fmla="*/ 2147483647 w 250"/>
              <a:gd name="T5" fmla="*/ 2147483647 h 572"/>
              <a:gd name="T6" fmla="*/ 2147483647 w 250"/>
              <a:gd name="T7" fmla="*/ 2147483647 h 572"/>
              <a:gd name="T8" fmla="*/ 2147483647 w 250"/>
              <a:gd name="T9" fmla="*/ 2147483647 h 572"/>
              <a:gd name="T10" fmla="*/ 2147483647 w 250"/>
              <a:gd name="T11" fmla="*/ 2147483647 h 572"/>
              <a:gd name="T12" fmla="*/ 0 w 250"/>
              <a:gd name="T13" fmla="*/ 2147483647 h 572"/>
              <a:gd name="T14" fmla="*/ 0 w 250"/>
              <a:gd name="T15" fmla="*/ 2147483647 h 572"/>
              <a:gd name="T16" fmla="*/ 0 w 250"/>
              <a:gd name="T17" fmla="*/ 2147483647 h 572"/>
              <a:gd name="T18" fmla="*/ 2147483647 w 250"/>
              <a:gd name="T19" fmla="*/ 2147483647 h 572"/>
              <a:gd name="T20" fmla="*/ 2147483647 w 250"/>
              <a:gd name="T21" fmla="*/ 2147483647 h 572"/>
              <a:gd name="T22" fmla="*/ 2147483647 w 250"/>
              <a:gd name="T23" fmla="*/ 2147483647 h 572"/>
              <a:gd name="T24" fmla="*/ 2147483647 w 250"/>
              <a:gd name="T25" fmla="*/ 2147483647 h 572"/>
              <a:gd name="T26" fmla="*/ 2147483647 w 250"/>
              <a:gd name="T27" fmla="*/ 2147483647 h 572"/>
              <a:gd name="T28" fmla="*/ 2147483647 w 250"/>
              <a:gd name="T29" fmla="*/ 2147483647 h 572"/>
              <a:gd name="T30" fmla="*/ 2147483647 w 250"/>
              <a:gd name="T31" fmla="*/ 2147483647 h 572"/>
              <a:gd name="T32" fmla="*/ 2147483647 w 250"/>
              <a:gd name="T33" fmla="*/ 2147483647 h 572"/>
              <a:gd name="T34" fmla="*/ 2147483647 w 250"/>
              <a:gd name="T35" fmla="*/ 2147483647 h 572"/>
              <a:gd name="T36" fmla="*/ 2147483647 w 250"/>
              <a:gd name="T37" fmla="*/ 2147483647 h 572"/>
              <a:gd name="T38" fmla="*/ 2147483647 w 250"/>
              <a:gd name="T39" fmla="*/ 2147483647 h 572"/>
              <a:gd name="T40" fmla="*/ 2147483647 w 250"/>
              <a:gd name="T41" fmla="*/ 2147483647 h 572"/>
              <a:gd name="T42" fmla="*/ 2147483647 w 250"/>
              <a:gd name="T43" fmla="*/ 2147483647 h 572"/>
              <a:gd name="T44" fmla="*/ 2147483647 w 250"/>
              <a:gd name="T45" fmla="*/ 0 h 572"/>
              <a:gd name="T46" fmla="*/ 2147483647 w 250"/>
              <a:gd name="T47" fmla="*/ 0 h 572"/>
              <a:gd name="T48" fmla="*/ 2147483647 w 250"/>
              <a:gd name="T49" fmla="*/ 2147483647 h 572"/>
              <a:gd name="T50" fmla="*/ 2147483647 w 250"/>
              <a:gd name="T51" fmla="*/ 2147483647 h 572"/>
              <a:gd name="T52" fmla="*/ 2147483647 w 250"/>
              <a:gd name="T53" fmla="*/ 2147483647 h 572"/>
              <a:gd name="T54" fmla="*/ 2147483647 w 250"/>
              <a:gd name="T55" fmla="*/ 2147483647 h 5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50" h="572">
                <a:moveTo>
                  <a:pt x="82" y="109"/>
                </a:moveTo>
                <a:lnTo>
                  <a:pt x="102" y="161"/>
                </a:lnTo>
                <a:lnTo>
                  <a:pt x="59" y="205"/>
                </a:lnTo>
                <a:lnTo>
                  <a:pt x="59" y="264"/>
                </a:lnTo>
                <a:lnTo>
                  <a:pt x="29" y="366"/>
                </a:lnTo>
                <a:lnTo>
                  <a:pt x="15" y="410"/>
                </a:lnTo>
                <a:lnTo>
                  <a:pt x="0" y="454"/>
                </a:lnTo>
                <a:lnTo>
                  <a:pt x="0" y="498"/>
                </a:lnTo>
                <a:lnTo>
                  <a:pt x="0" y="542"/>
                </a:lnTo>
                <a:lnTo>
                  <a:pt x="44" y="542"/>
                </a:lnTo>
                <a:lnTo>
                  <a:pt x="88" y="571"/>
                </a:lnTo>
                <a:lnTo>
                  <a:pt x="146" y="542"/>
                </a:lnTo>
                <a:lnTo>
                  <a:pt x="176" y="483"/>
                </a:lnTo>
                <a:lnTo>
                  <a:pt x="190" y="439"/>
                </a:lnTo>
                <a:lnTo>
                  <a:pt x="190" y="395"/>
                </a:lnTo>
                <a:lnTo>
                  <a:pt x="190" y="351"/>
                </a:lnTo>
                <a:lnTo>
                  <a:pt x="190" y="307"/>
                </a:lnTo>
                <a:lnTo>
                  <a:pt x="190" y="249"/>
                </a:lnTo>
                <a:lnTo>
                  <a:pt x="220" y="190"/>
                </a:lnTo>
                <a:lnTo>
                  <a:pt x="249" y="146"/>
                </a:lnTo>
                <a:lnTo>
                  <a:pt x="249" y="73"/>
                </a:lnTo>
                <a:lnTo>
                  <a:pt x="249" y="29"/>
                </a:lnTo>
                <a:lnTo>
                  <a:pt x="205" y="0"/>
                </a:lnTo>
                <a:lnTo>
                  <a:pt x="161" y="0"/>
                </a:lnTo>
                <a:lnTo>
                  <a:pt x="132" y="44"/>
                </a:lnTo>
                <a:lnTo>
                  <a:pt x="88" y="73"/>
                </a:lnTo>
                <a:lnTo>
                  <a:pt x="88" y="117"/>
                </a:lnTo>
                <a:lnTo>
                  <a:pt x="82" y="109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7931150" y="2271713"/>
            <a:ext cx="398463" cy="908050"/>
          </a:xfrm>
          <a:custGeom>
            <a:avLst/>
            <a:gdLst>
              <a:gd name="T0" fmla="*/ 2147483647 w 250"/>
              <a:gd name="T1" fmla="*/ 2147483647 h 572"/>
              <a:gd name="T2" fmla="*/ 2147483647 w 250"/>
              <a:gd name="T3" fmla="*/ 2147483647 h 572"/>
              <a:gd name="T4" fmla="*/ 2147483647 w 250"/>
              <a:gd name="T5" fmla="*/ 2147483647 h 572"/>
              <a:gd name="T6" fmla="*/ 2147483647 w 250"/>
              <a:gd name="T7" fmla="*/ 2147483647 h 572"/>
              <a:gd name="T8" fmla="*/ 2147483647 w 250"/>
              <a:gd name="T9" fmla="*/ 2147483647 h 572"/>
              <a:gd name="T10" fmla="*/ 2147483647 w 250"/>
              <a:gd name="T11" fmla="*/ 2147483647 h 572"/>
              <a:gd name="T12" fmla="*/ 0 w 250"/>
              <a:gd name="T13" fmla="*/ 2147483647 h 572"/>
              <a:gd name="T14" fmla="*/ 0 w 250"/>
              <a:gd name="T15" fmla="*/ 2147483647 h 572"/>
              <a:gd name="T16" fmla="*/ 0 w 250"/>
              <a:gd name="T17" fmla="*/ 2147483647 h 572"/>
              <a:gd name="T18" fmla="*/ 2147483647 w 250"/>
              <a:gd name="T19" fmla="*/ 2147483647 h 572"/>
              <a:gd name="T20" fmla="*/ 2147483647 w 250"/>
              <a:gd name="T21" fmla="*/ 2147483647 h 572"/>
              <a:gd name="T22" fmla="*/ 2147483647 w 250"/>
              <a:gd name="T23" fmla="*/ 2147483647 h 572"/>
              <a:gd name="T24" fmla="*/ 2147483647 w 250"/>
              <a:gd name="T25" fmla="*/ 2147483647 h 572"/>
              <a:gd name="T26" fmla="*/ 2147483647 w 250"/>
              <a:gd name="T27" fmla="*/ 2147483647 h 572"/>
              <a:gd name="T28" fmla="*/ 2147483647 w 250"/>
              <a:gd name="T29" fmla="*/ 2147483647 h 572"/>
              <a:gd name="T30" fmla="*/ 2147483647 w 250"/>
              <a:gd name="T31" fmla="*/ 2147483647 h 572"/>
              <a:gd name="T32" fmla="*/ 2147483647 w 250"/>
              <a:gd name="T33" fmla="*/ 2147483647 h 572"/>
              <a:gd name="T34" fmla="*/ 2147483647 w 250"/>
              <a:gd name="T35" fmla="*/ 2147483647 h 572"/>
              <a:gd name="T36" fmla="*/ 2147483647 w 250"/>
              <a:gd name="T37" fmla="*/ 2147483647 h 572"/>
              <a:gd name="T38" fmla="*/ 2147483647 w 250"/>
              <a:gd name="T39" fmla="*/ 2147483647 h 572"/>
              <a:gd name="T40" fmla="*/ 2147483647 w 250"/>
              <a:gd name="T41" fmla="*/ 2147483647 h 572"/>
              <a:gd name="T42" fmla="*/ 2147483647 w 250"/>
              <a:gd name="T43" fmla="*/ 2147483647 h 572"/>
              <a:gd name="T44" fmla="*/ 2147483647 w 250"/>
              <a:gd name="T45" fmla="*/ 0 h 572"/>
              <a:gd name="T46" fmla="*/ 2147483647 w 250"/>
              <a:gd name="T47" fmla="*/ 0 h 572"/>
              <a:gd name="T48" fmla="*/ 2147483647 w 250"/>
              <a:gd name="T49" fmla="*/ 2147483647 h 572"/>
              <a:gd name="T50" fmla="*/ 2147483647 w 250"/>
              <a:gd name="T51" fmla="*/ 2147483647 h 572"/>
              <a:gd name="T52" fmla="*/ 2147483647 w 250"/>
              <a:gd name="T53" fmla="*/ 2147483647 h 572"/>
              <a:gd name="T54" fmla="*/ 2147483647 w 250"/>
              <a:gd name="T55" fmla="*/ 2147483647 h 5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50" h="572">
                <a:moveTo>
                  <a:pt x="82" y="109"/>
                </a:moveTo>
                <a:lnTo>
                  <a:pt x="102" y="161"/>
                </a:lnTo>
                <a:lnTo>
                  <a:pt x="59" y="205"/>
                </a:lnTo>
                <a:lnTo>
                  <a:pt x="59" y="264"/>
                </a:lnTo>
                <a:lnTo>
                  <a:pt x="29" y="366"/>
                </a:lnTo>
                <a:lnTo>
                  <a:pt x="15" y="410"/>
                </a:lnTo>
                <a:lnTo>
                  <a:pt x="0" y="454"/>
                </a:lnTo>
                <a:lnTo>
                  <a:pt x="0" y="498"/>
                </a:lnTo>
                <a:lnTo>
                  <a:pt x="0" y="542"/>
                </a:lnTo>
                <a:lnTo>
                  <a:pt x="44" y="542"/>
                </a:lnTo>
                <a:lnTo>
                  <a:pt x="88" y="571"/>
                </a:lnTo>
                <a:lnTo>
                  <a:pt x="146" y="542"/>
                </a:lnTo>
                <a:lnTo>
                  <a:pt x="176" y="483"/>
                </a:lnTo>
                <a:lnTo>
                  <a:pt x="190" y="439"/>
                </a:lnTo>
                <a:lnTo>
                  <a:pt x="190" y="395"/>
                </a:lnTo>
                <a:lnTo>
                  <a:pt x="190" y="351"/>
                </a:lnTo>
                <a:lnTo>
                  <a:pt x="190" y="307"/>
                </a:lnTo>
                <a:lnTo>
                  <a:pt x="190" y="249"/>
                </a:lnTo>
                <a:lnTo>
                  <a:pt x="220" y="190"/>
                </a:lnTo>
                <a:lnTo>
                  <a:pt x="249" y="146"/>
                </a:lnTo>
                <a:lnTo>
                  <a:pt x="249" y="73"/>
                </a:lnTo>
                <a:lnTo>
                  <a:pt x="249" y="29"/>
                </a:lnTo>
                <a:lnTo>
                  <a:pt x="205" y="0"/>
                </a:lnTo>
                <a:lnTo>
                  <a:pt x="161" y="0"/>
                </a:lnTo>
                <a:lnTo>
                  <a:pt x="132" y="44"/>
                </a:lnTo>
                <a:lnTo>
                  <a:pt x="88" y="73"/>
                </a:lnTo>
                <a:lnTo>
                  <a:pt x="88" y="117"/>
                </a:lnTo>
                <a:lnTo>
                  <a:pt x="82" y="109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73" name="Oval 29"/>
          <p:cNvSpPr>
            <a:spLocks noChangeArrowheads="1"/>
          </p:cNvSpPr>
          <p:nvPr/>
        </p:nvSpPr>
        <p:spPr bwMode="auto">
          <a:xfrm>
            <a:off x="8067675" y="2728913"/>
            <a:ext cx="635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74" name="Oval 30"/>
          <p:cNvSpPr>
            <a:spLocks noChangeArrowheads="1"/>
          </p:cNvSpPr>
          <p:nvPr/>
        </p:nvSpPr>
        <p:spPr bwMode="auto">
          <a:xfrm>
            <a:off x="8067675" y="3795713"/>
            <a:ext cx="635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75" name="Oval 31"/>
          <p:cNvSpPr>
            <a:spLocks noChangeArrowheads="1"/>
          </p:cNvSpPr>
          <p:nvPr/>
        </p:nvSpPr>
        <p:spPr bwMode="auto">
          <a:xfrm>
            <a:off x="7524750" y="3871913"/>
            <a:ext cx="635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8405813" y="2271713"/>
            <a:ext cx="280987" cy="700087"/>
          </a:xfrm>
          <a:custGeom>
            <a:avLst/>
            <a:gdLst>
              <a:gd name="T0" fmla="*/ 2147483647 w 177"/>
              <a:gd name="T1" fmla="*/ 2147483647 h 441"/>
              <a:gd name="T2" fmla="*/ 2147483647 w 177"/>
              <a:gd name="T3" fmla="*/ 2147483647 h 441"/>
              <a:gd name="T4" fmla="*/ 2147483647 w 177"/>
              <a:gd name="T5" fmla="*/ 2147483647 h 441"/>
              <a:gd name="T6" fmla="*/ 2147483647 w 177"/>
              <a:gd name="T7" fmla="*/ 2147483647 h 441"/>
              <a:gd name="T8" fmla="*/ 0 w 177"/>
              <a:gd name="T9" fmla="*/ 2147483647 h 441"/>
              <a:gd name="T10" fmla="*/ 0 w 177"/>
              <a:gd name="T11" fmla="*/ 2147483647 h 441"/>
              <a:gd name="T12" fmla="*/ 0 w 177"/>
              <a:gd name="T13" fmla="*/ 2147483647 h 441"/>
              <a:gd name="T14" fmla="*/ 0 w 177"/>
              <a:gd name="T15" fmla="*/ 2147483647 h 441"/>
              <a:gd name="T16" fmla="*/ 2147483647 w 177"/>
              <a:gd name="T17" fmla="*/ 2147483647 h 441"/>
              <a:gd name="T18" fmla="*/ 2147483647 w 177"/>
              <a:gd name="T19" fmla="*/ 2147483647 h 441"/>
              <a:gd name="T20" fmla="*/ 2147483647 w 177"/>
              <a:gd name="T21" fmla="*/ 2147483647 h 441"/>
              <a:gd name="T22" fmla="*/ 2147483647 w 177"/>
              <a:gd name="T23" fmla="*/ 2147483647 h 441"/>
              <a:gd name="T24" fmla="*/ 2147483647 w 177"/>
              <a:gd name="T25" fmla="*/ 2147483647 h 441"/>
              <a:gd name="T26" fmla="*/ 2147483647 w 177"/>
              <a:gd name="T27" fmla="*/ 2147483647 h 441"/>
              <a:gd name="T28" fmla="*/ 2147483647 w 177"/>
              <a:gd name="T29" fmla="*/ 2147483647 h 441"/>
              <a:gd name="T30" fmla="*/ 2147483647 w 177"/>
              <a:gd name="T31" fmla="*/ 2147483647 h 441"/>
              <a:gd name="T32" fmla="*/ 2147483647 w 177"/>
              <a:gd name="T33" fmla="*/ 2147483647 h 441"/>
              <a:gd name="T34" fmla="*/ 2147483647 w 177"/>
              <a:gd name="T35" fmla="*/ 2147483647 h 441"/>
              <a:gd name="T36" fmla="*/ 2147483647 w 177"/>
              <a:gd name="T37" fmla="*/ 2147483647 h 441"/>
              <a:gd name="T38" fmla="*/ 2147483647 w 177"/>
              <a:gd name="T39" fmla="*/ 0 h 441"/>
              <a:gd name="T40" fmla="*/ 2147483647 w 177"/>
              <a:gd name="T41" fmla="*/ 0 h 441"/>
              <a:gd name="T42" fmla="*/ 0 w 177"/>
              <a:gd name="T43" fmla="*/ 0 h 441"/>
              <a:gd name="T44" fmla="*/ 2147483647 w 177"/>
              <a:gd name="T45" fmla="*/ 2147483647 h 4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77" h="441">
                <a:moveTo>
                  <a:pt x="7" y="4"/>
                </a:moveTo>
                <a:lnTo>
                  <a:pt x="15" y="59"/>
                </a:lnTo>
                <a:lnTo>
                  <a:pt x="15" y="103"/>
                </a:lnTo>
                <a:lnTo>
                  <a:pt x="15" y="147"/>
                </a:lnTo>
                <a:lnTo>
                  <a:pt x="0" y="205"/>
                </a:lnTo>
                <a:lnTo>
                  <a:pt x="0" y="249"/>
                </a:lnTo>
                <a:lnTo>
                  <a:pt x="0" y="293"/>
                </a:lnTo>
                <a:lnTo>
                  <a:pt x="0" y="337"/>
                </a:lnTo>
                <a:lnTo>
                  <a:pt x="15" y="425"/>
                </a:lnTo>
                <a:lnTo>
                  <a:pt x="59" y="440"/>
                </a:lnTo>
                <a:lnTo>
                  <a:pt x="117" y="440"/>
                </a:lnTo>
                <a:lnTo>
                  <a:pt x="132" y="396"/>
                </a:lnTo>
                <a:lnTo>
                  <a:pt x="161" y="352"/>
                </a:lnTo>
                <a:lnTo>
                  <a:pt x="176" y="293"/>
                </a:lnTo>
                <a:lnTo>
                  <a:pt x="176" y="235"/>
                </a:lnTo>
                <a:lnTo>
                  <a:pt x="176" y="176"/>
                </a:lnTo>
                <a:lnTo>
                  <a:pt x="176" y="132"/>
                </a:lnTo>
                <a:lnTo>
                  <a:pt x="176" y="74"/>
                </a:lnTo>
                <a:lnTo>
                  <a:pt x="132" y="44"/>
                </a:lnTo>
                <a:lnTo>
                  <a:pt x="102" y="0"/>
                </a:lnTo>
                <a:lnTo>
                  <a:pt x="44" y="0"/>
                </a:lnTo>
                <a:lnTo>
                  <a:pt x="0" y="0"/>
                </a:lnTo>
                <a:lnTo>
                  <a:pt x="7" y="4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8474075" y="3948113"/>
            <a:ext cx="280988" cy="700087"/>
          </a:xfrm>
          <a:custGeom>
            <a:avLst/>
            <a:gdLst>
              <a:gd name="T0" fmla="*/ 2147483647 w 177"/>
              <a:gd name="T1" fmla="*/ 2147483647 h 441"/>
              <a:gd name="T2" fmla="*/ 2147483647 w 177"/>
              <a:gd name="T3" fmla="*/ 2147483647 h 441"/>
              <a:gd name="T4" fmla="*/ 2147483647 w 177"/>
              <a:gd name="T5" fmla="*/ 2147483647 h 441"/>
              <a:gd name="T6" fmla="*/ 2147483647 w 177"/>
              <a:gd name="T7" fmla="*/ 2147483647 h 441"/>
              <a:gd name="T8" fmla="*/ 0 w 177"/>
              <a:gd name="T9" fmla="*/ 2147483647 h 441"/>
              <a:gd name="T10" fmla="*/ 0 w 177"/>
              <a:gd name="T11" fmla="*/ 2147483647 h 441"/>
              <a:gd name="T12" fmla="*/ 0 w 177"/>
              <a:gd name="T13" fmla="*/ 2147483647 h 441"/>
              <a:gd name="T14" fmla="*/ 0 w 177"/>
              <a:gd name="T15" fmla="*/ 2147483647 h 441"/>
              <a:gd name="T16" fmla="*/ 2147483647 w 177"/>
              <a:gd name="T17" fmla="*/ 2147483647 h 441"/>
              <a:gd name="T18" fmla="*/ 2147483647 w 177"/>
              <a:gd name="T19" fmla="*/ 2147483647 h 441"/>
              <a:gd name="T20" fmla="*/ 2147483647 w 177"/>
              <a:gd name="T21" fmla="*/ 2147483647 h 441"/>
              <a:gd name="T22" fmla="*/ 2147483647 w 177"/>
              <a:gd name="T23" fmla="*/ 2147483647 h 441"/>
              <a:gd name="T24" fmla="*/ 2147483647 w 177"/>
              <a:gd name="T25" fmla="*/ 2147483647 h 441"/>
              <a:gd name="T26" fmla="*/ 2147483647 w 177"/>
              <a:gd name="T27" fmla="*/ 2147483647 h 441"/>
              <a:gd name="T28" fmla="*/ 2147483647 w 177"/>
              <a:gd name="T29" fmla="*/ 2147483647 h 441"/>
              <a:gd name="T30" fmla="*/ 2147483647 w 177"/>
              <a:gd name="T31" fmla="*/ 2147483647 h 441"/>
              <a:gd name="T32" fmla="*/ 2147483647 w 177"/>
              <a:gd name="T33" fmla="*/ 2147483647 h 441"/>
              <a:gd name="T34" fmla="*/ 2147483647 w 177"/>
              <a:gd name="T35" fmla="*/ 2147483647 h 441"/>
              <a:gd name="T36" fmla="*/ 2147483647 w 177"/>
              <a:gd name="T37" fmla="*/ 2147483647 h 441"/>
              <a:gd name="T38" fmla="*/ 2147483647 w 177"/>
              <a:gd name="T39" fmla="*/ 0 h 441"/>
              <a:gd name="T40" fmla="*/ 2147483647 w 177"/>
              <a:gd name="T41" fmla="*/ 0 h 441"/>
              <a:gd name="T42" fmla="*/ 0 w 177"/>
              <a:gd name="T43" fmla="*/ 0 h 441"/>
              <a:gd name="T44" fmla="*/ 2147483647 w 177"/>
              <a:gd name="T45" fmla="*/ 2147483647 h 4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77" h="441">
                <a:moveTo>
                  <a:pt x="7" y="4"/>
                </a:moveTo>
                <a:lnTo>
                  <a:pt x="15" y="59"/>
                </a:lnTo>
                <a:lnTo>
                  <a:pt x="15" y="103"/>
                </a:lnTo>
                <a:lnTo>
                  <a:pt x="15" y="147"/>
                </a:lnTo>
                <a:lnTo>
                  <a:pt x="0" y="205"/>
                </a:lnTo>
                <a:lnTo>
                  <a:pt x="0" y="249"/>
                </a:lnTo>
                <a:lnTo>
                  <a:pt x="0" y="293"/>
                </a:lnTo>
                <a:lnTo>
                  <a:pt x="0" y="337"/>
                </a:lnTo>
                <a:lnTo>
                  <a:pt x="15" y="425"/>
                </a:lnTo>
                <a:lnTo>
                  <a:pt x="59" y="440"/>
                </a:lnTo>
                <a:lnTo>
                  <a:pt x="117" y="440"/>
                </a:lnTo>
                <a:lnTo>
                  <a:pt x="132" y="396"/>
                </a:lnTo>
                <a:lnTo>
                  <a:pt x="161" y="352"/>
                </a:lnTo>
                <a:lnTo>
                  <a:pt x="176" y="293"/>
                </a:lnTo>
                <a:lnTo>
                  <a:pt x="176" y="235"/>
                </a:lnTo>
                <a:lnTo>
                  <a:pt x="176" y="176"/>
                </a:lnTo>
                <a:lnTo>
                  <a:pt x="176" y="132"/>
                </a:lnTo>
                <a:lnTo>
                  <a:pt x="176" y="74"/>
                </a:lnTo>
                <a:lnTo>
                  <a:pt x="132" y="44"/>
                </a:lnTo>
                <a:lnTo>
                  <a:pt x="102" y="0"/>
                </a:lnTo>
                <a:lnTo>
                  <a:pt x="44" y="0"/>
                </a:lnTo>
                <a:lnTo>
                  <a:pt x="0" y="0"/>
                </a:lnTo>
                <a:lnTo>
                  <a:pt x="7" y="4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8474075" y="3109913"/>
            <a:ext cx="280988" cy="700087"/>
          </a:xfrm>
          <a:custGeom>
            <a:avLst/>
            <a:gdLst>
              <a:gd name="T0" fmla="*/ 2147483647 w 177"/>
              <a:gd name="T1" fmla="*/ 2147483647 h 441"/>
              <a:gd name="T2" fmla="*/ 2147483647 w 177"/>
              <a:gd name="T3" fmla="*/ 2147483647 h 441"/>
              <a:gd name="T4" fmla="*/ 2147483647 w 177"/>
              <a:gd name="T5" fmla="*/ 2147483647 h 441"/>
              <a:gd name="T6" fmla="*/ 2147483647 w 177"/>
              <a:gd name="T7" fmla="*/ 2147483647 h 441"/>
              <a:gd name="T8" fmla="*/ 0 w 177"/>
              <a:gd name="T9" fmla="*/ 2147483647 h 441"/>
              <a:gd name="T10" fmla="*/ 0 w 177"/>
              <a:gd name="T11" fmla="*/ 2147483647 h 441"/>
              <a:gd name="T12" fmla="*/ 0 w 177"/>
              <a:gd name="T13" fmla="*/ 2147483647 h 441"/>
              <a:gd name="T14" fmla="*/ 0 w 177"/>
              <a:gd name="T15" fmla="*/ 2147483647 h 441"/>
              <a:gd name="T16" fmla="*/ 2147483647 w 177"/>
              <a:gd name="T17" fmla="*/ 2147483647 h 441"/>
              <a:gd name="T18" fmla="*/ 2147483647 w 177"/>
              <a:gd name="T19" fmla="*/ 2147483647 h 441"/>
              <a:gd name="T20" fmla="*/ 2147483647 w 177"/>
              <a:gd name="T21" fmla="*/ 2147483647 h 441"/>
              <a:gd name="T22" fmla="*/ 2147483647 w 177"/>
              <a:gd name="T23" fmla="*/ 2147483647 h 441"/>
              <a:gd name="T24" fmla="*/ 2147483647 w 177"/>
              <a:gd name="T25" fmla="*/ 2147483647 h 441"/>
              <a:gd name="T26" fmla="*/ 2147483647 w 177"/>
              <a:gd name="T27" fmla="*/ 2147483647 h 441"/>
              <a:gd name="T28" fmla="*/ 2147483647 w 177"/>
              <a:gd name="T29" fmla="*/ 2147483647 h 441"/>
              <a:gd name="T30" fmla="*/ 2147483647 w 177"/>
              <a:gd name="T31" fmla="*/ 2147483647 h 441"/>
              <a:gd name="T32" fmla="*/ 2147483647 w 177"/>
              <a:gd name="T33" fmla="*/ 2147483647 h 441"/>
              <a:gd name="T34" fmla="*/ 2147483647 w 177"/>
              <a:gd name="T35" fmla="*/ 2147483647 h 441"/>
              <a:gd name="T36" fmla="*/ 2147483647 w 177"/>
              <a:gd name="T37" fmla="*/ 2147483647 h 441"/>
              <a:gd name="T38" fmla="*/ 2147483647 w 177"/>
              <a:gd name="T39" fmla="*/ 0 h 441"/>
              <a:gd name="T40" fmla="*/ 2147483647 w 177"/>
              <a:gd name="T41" fmla="*/ 0 h 441"/>
              <a:gd name="T42" fmla="*/ 0 w 177"/>
              <a:gd name="T43" fmla="*/ 0 h 441"/>
              <a:gd name="T44" fmla="*/ 2147483647 w 177"/>
              <a:gd name="T45" fmla="*/ 2147483647 h 4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77" h="441">
                <a:moveTo>
                  <a:pt x="7" y="4"/>
                </a:moveTo>
                <a:lnTo>
                  <a:pt x="15" y="59"/>
                </a:lnTo>
                <a:lnTo>
                  <a:pt x="15" y="103"/>
                </a:lnTo>
                <a:lnTo>
                  <a:pt x="15" y="147"/>
                </a:lnTo>
                <a:lnTo>
                  <a:pt x="0" y="205"/>
                </a:lnTo>
                <a:lnTo>
                  <a:pt x="0" y="249"/>
                </a:lnTo>
                <a:lnTo>
                  <a:pt x="0" y="293"/>
                </a:lnTo>
                <a:lnTo>
                  <a:pt x="0" y="337"/>
                </a:lnTo>
                <a:lnTo>
                  <a:pt x="15" y="425"/>
                </a:lnTo>
                <a:lnTo>
                  <a:pt x="59" y="440"/>
                </a:lnTo>
                <a:lnTo>
                  <a:pt x="117" y="440"/>
                </a:lnTo>
                <a:lnTo>
                  <a:pt x="132" y="396"/>
                </a:lnTo>
                <a:lnTo>
                  <a:pt x="161" y="352"/>
                </a:lnTo>
                <a:lnTo>
                  <a:pt x="176" y="293"/>
                </a:lnTo>
                <a:lnTo>
                  <a:pt x="176" y="235"/>
                </a:lnTo>
                <a:lnTo>
                  <a:pt x="176" y="176"/>
                </a:lnTo>
                <a:lnTo>
                  <a:pt x="176" y="132"/>
                </a:lnTo>
                <a:lnTo>
                  <a:pt x="176" y="74"/>
                </a:lnTo>
                <a:lnTo>
                  <a:pt x="132" y="44"/>
                </a:lnTo>
                <a:lnTo>
                  <a:pt x="102" y="0"/>
                </a:lnTo>
                <a:lnTo>
                  <a:pt x="44" y="0"/>
                </a:lnTo>
                <a:lnTo>
                  <a:pt x="0" y="0"/>
                </a:lnTo>
                <a:lnTo>
                  <a:pt x="7" y="4"/>
                </a:lnTo>
              </a:path>
            </a:pathLst>
          </a:custGeom>
          <a:solidFill>
            <a:srgbClr val="FAFD00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8474075" y="2576513"/>
            <a:ext cx="635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8609013" y="3414713"/>
            <a:ext cx="635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8609013" y="4252913"/>
            <a:ext cx="63500" cy="139700"/>
          </a:xfrm>
          <a:prstGeom prst="ellipse">
            <a:avLst/>
          </a:prstGeom>
          <a:solidFill>
            <a:srgbClr val="41414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tr-TR" sz="1800">
              <a:latin typeface="Garamond" pitchFamily="18" charset="0"/>
            </a:endParaRPr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1490663" y="5334000"/>
            <a:ext cx="1382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solidFill>
                  <a:srgbClr val="FFFFFF"/>
                </a:solidFill>
                <a:latin typeface="Maiandra GD" pitchFamily="34" charset="0"/>
              </a:rPr>
              <a:t>Initiation</a:t>
            </a:r>
            <a:endParaRPr lang="en-GB" altLang="tr-TR" sz="2400">
              <a:latin typeface="Maiandra GD" pitchFamily="34" charset="0"/>
            </a:endParaRP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3522663" y="5334000"/>
            <a:ext cx="161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>
                <a:solidFill>
                  <a:srgbClr val="FFFFFF"/>
                </a:solidFill>
                <a:latin typeface="Maiandra GD" pitchFamily="34" charset="0"/>
              </a:rPr>
              <a:t>Promotion</a:t>
            </a:r>
            <a:endParaRPr lang="en-GB" altLang="tr-TR" sz="2400">
              <a:latin typeface="Maiandra GD" pitchFamily="34" charset="0"/>
            </a:endParaRPr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1219200" y="5029200"/>
            <a:ext cx="54133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 flipV="1">
            <a:off x="2192338" y="5029200"/>
            <a:ext cx="474662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3319463" y="5029200"/>
            <a:ext cx="812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4335463" y="4953000"/>
            <a:ext cx="879475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 flipV="1">
            <a:off x="42672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2411413" y="6165850"/>
            <a:ext cx="6709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it-IT" alt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Antipromotor  </a:t>
            </a:r>
            <a:r>
              <a:rPr lang="it-IT" altLang="tr-TR" sz="2400" dirty="0" smtClean="0">
                <a:latin typeface="Maiandra GD" pitchFamily="34" charset="0"/>
              </a:rPr>
              <a:t>                      </a:t>
            </a:r>
            <a:r>
              <a:rPr lang="it-IT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No Progression</a:t>
            </a:r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5081753" y="6394450"/>
            <a:ext cx="7445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5207000" y="5562600"/>
            <a:ext cx="2032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7246938" y="5257800"/>
            <a:ext cx="1828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V="1">
            <a:off x="1897063" y="2438400"/>
            <a:ext cx="1760537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3725863" y="2133600"/>
            <a:ext cx="13668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Mutation</a:t>
            </a:r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 flipV="1">
            <a:off x="4808538" y="1676400"/>
            <a:ext cx="677862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5214938" y="1143000"/>
            <a:ext cx="22050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Repair System</a:t>
            </a:r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>
            <a:off x="6945313" y="1676400"/>
            <a:ext cx="4746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7450138" y="1066800"/>
            <a:ext cx="1828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tr-TR" sz="2400" dirty="0"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</a:p>
        </p:txBody>
      </p:sp>
    </p:spTree>
    <p:extLst>
      <p:ext uri="{BB962C8B-B14F-4D97-AF65-F5344CB8AC3E}">
        <p14:creationId xmlns:p14="http://schemas.microsoft.com/office/powerpoint/2010/main" val="13000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51" y="-387424"/>
            <a:ext cx="13140952" cy="8072803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828600" y="548680"/>
            <a:ext cx="8558327" cy="492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alt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Mide Kanseri ve Beslenme</a:t>
            </a:r>
            <a:endParaRPr lang="tr-TR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80528" y="1412776"/>
            <a:ext cx="8928223" cy="49117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altLang="tr-TR" sz="26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Karbonhidrat’dan</a:t>
            </a: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zengin diyet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Fazla tuz kullanımı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Tahıla mantarların bulaşması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Sebze, meyve sebzenin az tüketimi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Kurutulmuş balık, soya sosu, salamura gıda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İçme sularındaki fazla nitrat, </a:t>
            </a:r>
            <a:r>
              <a:rPr lang="tr-TR" altLang="tr-TR" sz="26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asbestos</a:t>
            </a:r>
            <a:endParaRPr lang="tr-TR" altLang="tr-TR" sz="26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Konservelerdeki Nitrat --&gt; </a:t>
            </a:r>
            <a:r>
              <a:rPr lang="tr-TR" altLang="tr-TR" sz="26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Nitrosamin</a:t>
            </a:r>
            <a:endParaRPr lang="tr-TR" altLang="tr-TR" sz="2600" dirty="0" smtClean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9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51" y="-387424"/>
            <a:ext cx="13140952" cy="8072803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828600" y="548680"/>
            <a:ext cx="8558327" cy="492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tr-TR" alt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Mide Kanseri ve Yağlar</a:t>
            </a:r>
            <a:endParaRPr lang="tr-TR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80528" y="1412776"/>
            <a:ext cx="8928223" cy="49117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Margarin - Mide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Zeytin yağı, mısır yağı, çiçek yağı</a:t>
            </a:r>
          </a:p>
        </p:txBody>
      </p:sp>
    </p:spTree>
    <p:extLst>
      <p:ext uri="{BB962C8B-B14F-4D97-AF65-F5344CB8AC3E}">
        <p14:creationId xmlns:p14="http://schemas.microsoft.com/office/powerpoint/2010/main" val="34213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4323" cy="6933029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661319" y="-227317"/>
            <a:ext cx="9144000" cy="1694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19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Nelere Dikkat Etmeliyiz</a:t>
            </a:r>
            <a:r>
              <a:rPr lang="tr-TR" altLang="tr-TR" sz="3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51520" y="1203533"/>
            <a:ext cx="3456384" cy="2513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  <a:defRPr/>
            </a:pPr>
            <a:r>
              <a:rPr lang="tr-TR" altLang="tr-TR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Fazla Tüketim 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Tuz, şeker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28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Y</a:t>
            </a:r>
            <a:r>
              <a:rPr lang="tr-TR" alt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ağ, et </a:t>
            </a:r>
          </a:p>
        </p:txBody>
      </p:sp>
    </p:spTree>
    <p:extLst>
      <p:ext uri="{BB962C8B-B14F-4D97-AF65-F5344CB8AC3E}">
        <p14:creationId xmlns:p14="http://schemas.microsoft.com/office/powerpoint/2010/main" val="86671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94323" cy="6933029"/>
          </a:xfrm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-661319" y="-227317"/>
            <a:ext cx="9144000" cy="16946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19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Nelere Dikkat Etmeliyiz</a:t>
            </a:r>
            <a:r>
              <a:rPr lang="tr-TR" altLang="tr-TR" sz="32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tr-TR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53081" y="27463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  <a:defRPr/>
            </a:pPr>
            <a:endParaRPr lang="tr-TR" altLang="tr-TR" sz="2800" dirty="0" smtClean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tr-TR" altLang="tr-TR" sz="3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Yetersiz Tüketim</a:t>
            </a:r>
          </a:p>
          <a:p>
            <a:pPr>
              <a:lnSpc>
                <a:spcPct val="200000"/>
              </a:lnSpc>
              <a:defRPr/>
            </a:pPr>
            <a:r>
              <a:rPr lang="tr-TR" altLang="tr-TR" sz="26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Mineraller,vitaminler</a:t>
            </a:r>
            <a:endParaRPr lang="tr-TR" altLang="tr-TR" sz="2600" dirty="0" smtClean="0">
              <a:solidFill>
                <a:schemeClr val="bg1"/>
              </a:solidFill>
              <a:latin typeface="Century Gothic" panose="020B0502020202020204" pitchFamily="34" charset="0"/>
              <a:cs typeface="Arial" charset="0"/>
            </a:endParaRPr>
          </a:p>
          <a:p>
            <a:pPr>
              <a:lnSpc>
                <a:spcPct val="200000"/>
              </a:lnSpc>
              <a:defRPr/>
            </a:pPr>
            <a:r>
              <a:rPr lang="tr-TR" altLang="tr-TR" sz="26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P</a:t>
            </a: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osa oluşturan </a:t>
            </a:r>
          </a:p>
          <a:p>
            <a:pPr marL="0" indent="0">
              <a:lnSpc>
                <a:spcPct val="200000"/>
              </a:lnSpc>
              <a:buNone/>
              <a:defRPr/>
            </a:pPr>
            <a:r>
              <a:rPr lang="tr-TR" altLang="tr-TR" sz="2600" dirty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 </a:t>
            </a:r>
            <a:r>
              <a:rPr lang="tr-TR" altLang="tr-TR" sz="26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   bitkisel ürünler </a:t>
            </a:r>
          </a:p>
          <a:p>
            <a:pPr marL="274320" indent="-274320">
              <a:buFont typeface="Wingdings 2"/>
              <a:buChar char=""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13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828600" y="3140968"/>
            <a:ext cx="8640960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N</a:t>
            </a:r>
            <a:r>
              <a:rPr lang="tr-TR" altLang="tr-TR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e </a:t>
            </a:r>
            <a:r>
              <a:rPr lang="tr-TR" altLang="tr-TR" sz="4000" b="1" dirty="0">
                <a:latin typeface="Century Gothic" panose="020B0502020202020204" pitchFamily="34" charset="0"/>
                <a:cs typeface="Arial" panose="020B0604020202020204" pitchFamily="34" charset="0"/>
              </a:rPr>
              <a:t>Y</a:t>
            </a:r>
            <a:r>
              <a:rPr lang="tr-TR" altLang="tr-TR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apmak Lazım 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971600" y="2888027"/>
            <a:ext cx="864096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tr-TR" sz="40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  </a:t>
            </a:r>
            <a:r>
              <a:rPr lang="tr-TR" altLang="tr-TR" sz="40000" b="1" dirty="0" smtClean="0">
                <a:solidFill>
                  <a:srgbClr val="FE204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109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11" y="115888"/>
            <a:ext cx="5001783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147050" cy="1152525"/>
          </a:xfrm>
        </p:spPr>
        <p:txBody>
          <a:bodyPr/>
          <a:lstStyle/>
          <a:p>
            <a:pPr eaLnBrk="1" hangingPunct="1">
              <a:defRPr/>
            </a:pPr>
            <a:r>
              <a:rPr lang="tr-TR" altLang="tr-TR" sz="4000" b="1" dirty="0" smtClean="0">
                <a:solidFill>
                  <a:srgbClr val="ED000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Mide Kanseri ve Çay</a:t>
            </a:r>
            <a:endParaRPr lang="tr-TR" sz="4000" dirty="0">
              <a:solidFill>
                <a:srgbClr val="ED000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20528"/>
            <a:ext cx="8362503" cy="4911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altLang="tr-TR" sz="2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Midedeki kanser yapıcı </a:t>
            </a:r>
            <a:endParaRPr lang="tr-TR" altLang="tr-TR" sz="2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altLang="tr-TR" sz="2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maddelerin </a:t>
            </a:r>
            <a:r>
              <a:rPr lang="tr-TR" altLang="tr-TR" sz="2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oluşmasına mani olur </a:t>
            </a:r>
            <a:endParaRPr lang="tr-TR" altLang="tr-TR" sz="2000" b="1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altLang="tr-TR" sz="2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Kanser yapıcı </a:t>
            </a:r>
            <a:r>
              <a:rPr lang="tr-TR" altLang="tr-TR" sz="2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mikroplara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altLang="tr-TR" sz="2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karşı savaşır</a:t>
            </a:r>
            <a:endParaRPr lang="tr-TR" altLang="tr-TR" sz="26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tr-TR" altLang="tr-TR" sz="2600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Yeşil ve siyah </a:t>
            </a:r>
            <a:r>
              <a:rPr lang="tr-TR" altLang="tr-TR" sz="2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çay</a:t>
            </a:r>
            <a:endParaRPr lang="tr-TR" sz="2600" dirty="0">
              <a:latin typeface="Century Gothic" panose="020B0502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-828600" y="5675853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Çayı </a:t>
            </a:r>
            <a:r>
              <a:rPr lang="tr-TR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çok sıcak </a:t>
            </a:r>
            <a:r>
              <a:rPr lang="tr-TR" sz="3200" b="1" dirty="0">
                <a:latin typeface="Century Gothic" panose="020B0502020202020204" pitchFamily="34" charset="0"/>
                <a:cs typeface="Arial" panose="020B0604020202020204" pitchFamily="34" charset="0"/>
              </a:rPr>
              <a:t>içmeyelim</a:t>
            </a:r>
          </a:p>
          <a:p>
            <a:pPr algn="ctr"/>
            <a:endParaRPr lang="tr-TR" sz="3200" i="1" dirty="0"/>
          </a:p>
        </p:txBody>
      </p:sp>
    </p:spTree>
    <p:extLst>
      <p:ext uri="{BB962C8B-B14F-4D97-AF65-F5344CB8AC3E}">
        <p14:creationId xmlns:p14="http://schemas.microsoft.com/office/powerpoint/2010/main" val="23760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18487" cy="852488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 err="1" smtClean="0">
                <a:solidFill>
                  <a:srgbClr val="ED000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Folik</a:t>
            </a:r>
            <a:r>
              <a:rPr lang="tr-TR" sz="4000" b="1" dirty="0" smtClean="0">
                <a:solidFill>
                  <a:srgbClr val="ED000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Asit ve Kanser</a:t>
            </a:r>
            <a:endParaRPr lang="tr-TR" sz="4000" b="1" dirty="0">
              <a:solidFill>
                <a:srgbClr val="ED000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24151"/>
            <a:ext cx="91440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altLang="tr-TR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Günlük </a:t>
            </a:r>
            <a:r>
              <a:rPr lang="tr-TR" altLang="tr-TR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f</a:t>
            </a:r>
            <a:r>
              <a:rPr lang="tr-TR" altLang="tr-TR" sz="2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olik</a:t>
            </a:r>
            <a:r>
              <a:rPr lang="tr-TR" altLang="tr-TR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asit alınması ile </a:t>
            </a:r>
            <a:r>
              <a:rPr lang="tr-TR" altLang="tr-TR" sz="4000" b="1" dirty="0" smtClean="0">
                <a:solidFill>
                  <a:srgbClr val="405E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15 yıllık </a:t>
            </a:r>
            <a:r>
              <a:rPr lang="tr-TR" altLang="tr-TR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takipte kolon kanseri riskinin azaldığı gösterildi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2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Folik</a:t>
            </a:r>
            <a:r>
              <a:rPr lang="tr-TR" altLang="tr-TR" sz="2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Asit, aşırı alkol alımındaki kolon kanser riskini </a:t>
            </a:r>
            <a:r>
              <a:rPr lang="tr-TR" altLang="tr-TR" sz="4000" b="1" dirty="0" smtClean="0">
                <a:solidFill>
                  <a:srgbClr val="405EFF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durdurur.</a:t>
            </a:r>
          </a:p>
          <a:p>
            <a:pPr eaLnBrk="1" hangingPunct="1">
              <a:defRPr/>
            </a:pPr>
            <a:endParaRPr lang="tr-TR" altLang="tr-TR" sz="2800" u="sng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tr-TR" dirty="0">
              <a:latin typeface="Century Gothic" panose="020B0502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00" y="3356992"/>
            <a:ext cx="7343800" cy="372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8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4"/>
            <a:ext cx="4427983" cy="3621507"/>
          </a:xfrm>
          <a:prstGeom prst="rect">
            <a:avLst/>
          </a:prstGeom>
        </p:spPr>
      </p:pic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00" y="0"/>
            <a:ext cx="4734200" cy="3854668"/>
          </a:xfr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52936"/>
            <a:ext cx="4716016" cy="393305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3067"/>
            <a:ext cx="4254253" cy="28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0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2784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8075612" cy="852488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rgbClr val="D1AF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Süt/Süt Ürünleri ve Kanser</a:t>
            </a:r>
            <a:endParaRPr lang="tr-TR" sz="4000" b="1" dirty="0">
              <a:solidFill>
                <a:srgbClr val="D1AF7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99792" y="1316150"/>
            <a:ext cx="6264696" cy="4525963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alt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Genelde yağların kanser oluşumunda kötü etkisi vardır, fakat </a:t>
            </a:r>
            <a:r>
              <a:rPr lang="tr-TR" altLang="tr-TR" sz="3600" b="1" dirty="0" smtClean="0">
                <a:solidFill>
                  <a:srgbClr val="D1AF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süt yağı </a:t>
            </a:r>
            <a:r>
              <a:rPr lang="tr-TR" alt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(</a:t>
            </a:r>
            <a:r>
              <a:rPr lang="tr-TR" altLang="tr-TR" sz="24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konjuge</a:t>
            </a:r>
            <a:r>
              <a:rPr lang="tr-TR" alt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linoleic</a:t>
            </a:r>
            <a:r>
              <a:rPr lang="tr-TR" alt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asit) koruyucu  etki yapar.</a:t>
            </a:r>
          </a:p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alt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Kalsiyum ve süt ürünleri </a:t>
            </a:r>
            <a:r>
              <a:rPr lang="tr-TR" altLang="tr-TR" sz="3600" b="1" dirty="0" smtClean="0">
                <a:solidFill>
                  <a:srgbClr val="D1AF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kolon kanserine</a:t>
            </a:r>
            <a:r>
              <a:rPr lang="tr-TR" altLang="tr-TR" sz="3600" dirty="0" smtClean="0">
                <a:solidFill>
                  <a:srgbClr val="D1AF7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karşı koruyucudur.</a:t>
            </a:r>
          </a:p>
          <a:p>
            <a:pPr eaLnBrk="1" hangingPunct="1">
              <a:defRPr/>
            </a:pPr>
            <a:endParaRPr lang="tr-T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04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153403" cy="68580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98106"/>
            <a:ext cx="8218487" cy="1007641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Domates ve Kanser  </a:t>
            </a:r>
            <a:endParaRPr lang="tr-T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1" y="1105747"/>
            <a:ext cx="11412761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Domatesde</a:t>
            </a:r>
            <a:r>
              <a:rPr 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bulunan </a:t>
            </a:r>
            <a:r>
              <a:rPr 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‘</a:t>
            </a:r>
            <a:r>
              <a:rPr lang="tr-TR" sz="4000" b="1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likopen</a:t>
            </a:r>
            <a:r>
              <a:rPr 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’ </a:t>
            </a:r>
            <a:r>
              <a:rPr 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maddesi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sz="280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antikanserojendir</a:t>
            </a:r>
            <a:r>
              <a:rPr 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Birçok kanser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türünde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koruyucu </a:t>
            </a:r>
          </a:p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tr-T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etki gösteriyor</a:t>
            </a:r>
            <a:endParaRPr lang="tr-T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692696"/>
            <a:ext cx="8229600" cy="5688631"/>
          </a:xfrm>
        </p:spPr>
        <p:txBody>
          <a:bodyPr>
            <a:normAutofit fontScale="32500" lnSpcReduction="20000"/>
          </a:bodyPr>
          <a:lstStyle/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tr-TR" altLang="tr-TR" b="1" dirty="0" smtClean="0">
              <a:solidFill>
                <a:schemeClr val="tx2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altLang="tr-TR" sz="8600" i="1" dirty="0" smtClean="0">
                <a:latin typeface="Century Gothic" panose="020B0502020202020204" pitchFamily="34" charset="0"/>
                <a:cs typeface="Arial" charset="0"/>
              </a:rPr>
              <a:t>KANSER GELİŞMESİ KARMAŞIK BİR </a:t>
            </a:r>
            <a:r>
              <a:rPr lang="tr-TR" altLang="tr-TR" sz="8600" i="1" dirty="0" err="1" smtClean="0">
                <a:latin typeface="Century Gothic" panose="020B0502020202020204" pitchFamily="34" charset="0"/>
                <a:cs typeface="Arial" charset="0"/>
              </a:rPr>
              <a:t>MEKANiZMADIR</a:t>
            </a:r>
            <a:r>
              <a:rPr lang="tr-TR" altLang="tr-TR" sz="8600" i="1" dirty="0" smtClean="0">
                <a:latin typeface="Century Gothic" panose="020B0502020202020204" pitchFamily="34" charset="0"/>
                <a:cs typeface="Arial" charset="0"/>
              </a:rPr>
              <a:t>,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altLang="tr-TR" sz="8600" i="1" dirty="0" smtClean="0">
                <a:latin typeface="Century Gothic" panose="020B0502020202020204" pitchFamily="34" charset="0"/>
                <a:cs typeface="Arial" charset="0"/>
              </a:rPr>
              <a:t>ANCAK  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altLang="tr-TR" sz="8600" i="1" dirty="0" smtClean="0">
                <a:latin typeface="Century Gothic" panose="020B0502020202020204" pitchFamily="34" charset="0"/>
                <a:cs typeface="Arial" charset="0"/>
              </a:rPr>
              <a:t>BÜYÜK ORANDA </a:t>
            </a:r>
            <a:r>
              <a:rPr lang="tr-TR" altLang="tr-TR" sz="123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ÖNLENMESİ</a:t>
            </a:r>
            <a:r>
              <a:rPr lang="tr-TR" altLang="tr-TR" sz="8600" i="1" dirty="0" smtClean="0">
                <a:latin typeface="Century Gothic" panose="020B0502020202020204" pitchFamily="34" charset="0"/>
                <a:cs typeface="Arial" charset="0"/>
              </a:rPr>
              <a:t> 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altLang="tr-TR" sz="8600" i="1" dirty="0" smtClean="0">
                <a:latin typeface="Century Gothic" panose="020B0502020202020204" pitchFamily="34" charset="0"/>
                <a:cs typeface="Arial" charset="0"/>
              </a:rPr>
              <a:t>VE ONDAN KORUNMASI, SEBEP OLAN FAKTÖRLERİN </a:t>
            </a:r>
            <a:r>
              <a:rPr lang="tr-TR" altLang="tr-TR" sz="123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ÖĞRENİLMESİ</a:t>
            </a:r>
            <a:r>
              <a:rPr lang="tr-TR" altLang="tr-TR" sz="8600" i="1" dirty="0" smtClean="0">
                <a:latin typeface="Century Gothic" panose="020B0502020202020204" pitchFamily="34" charset="0"/>
                <a:cs typeface="Arial" charset="0"/>
              </a:rPr>
              <a:t> İLE </a:t>
            </a:r>
          </a:p>
          <a:p>
            <a:pPr marL="274320" indent="-274320" algn="ctr" eaLnBrk="1" fontAlgn="auto" hangingPunct="1">
              <a:lnSpc>
                <a:spcPct val="16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tr-TR" altLang="tr-TR" sz="8600" i="1" dirty="0" smtClean="0">
                <a:latin typeface="Century Gothic" panose="020B0502020202020204" pitchFamily="34" charset="0"/>
                <a:cs typeface="Arial" charset="0"/>
              </a:rPr>
              <a:t>MÜMKÜN OLABİLMEKTEDİR</a:t>
            </a:r>
          </a:p>
        </p:txBody>
      </p:sp>
    </p:spTree>
    <p:extLst>
      <p:ext uri="{BB962C8B-B14F-4D97-AF65-F5344CB8AC3E}">
        <p14:creationId xmlns:p14="http://schemas.microsoft.com/office/powerpoint/2010/main" val="328508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602"/>
            <a:ext cx="4751115" cy="4751115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10200" y="0"/>
            <a:ext cx="814705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tr-TR" altLang="tr-TR" sz="4400" b="1" dirty="0" smtClean="0">
                <a:solidFill>
                  <a:srgbClr val="FE204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Antioksidan ve Vitaminler</a:t>
            </a:r>
            <a:endParaRPr lang="tr-TR" sz="4400" b="1" dirty="0">
              <a:solidFill>
                <a:srgbClr val="FE204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268760"/>
            <a:ext cx="8857250" cy="5589240"/>
          </a:xfrm>
        </p:spPr>
        <p:txBody>
          <a:bodyPr>
            <a:normAutofit fontScale="32500" lnSpcReduction="20000"/>
          </a:bodyPr>
          <a:lstStyle/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sz="6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Ne kadar faydalı olduğu şüpheli</a:t>
            </a:r>
          </a:p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sz="6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Aşırı alındığında zararlı olabilirler (A,D,E,K vitaminleri, demir, selenyum, </a:t>
            </a:r>
          </a:p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sz="6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bakır, çinko, kalsiyum, C vitamini)</a:t>
            </a:r>
          </a:p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sz="6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Kesin ihtiyaç olmadan </a:t>
            </a:r>
          </a:p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sz="6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ilaç şeklinde almayınız, </a:t>
            </a:r>
          </a:p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sz="6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her zaman </a:t>
            </a:r>
          </a:p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sz="12300" b="1" dirty="0" smtClean="0">
                <a:solidFill>
                  <a:srgbClr val="FE204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taze sebze</a:t>
            </a:r>
            <a:r>
              <a:rPr lang="tr-TR" sz="12300" b="1" dirty="0">
                <a:solidFill>
                  <a:srgbClr val="FE204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endParaRPr lang="tr-TR" sz="12300" b="1" dirty="0" smtClean="0">
              <a:solidFill>
                <a:srgbClr val="FE204B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sz="12300" b="1" dirty="0" smtClean="0">
                <a:solidFill>
                  <a:srgbClr val="FE204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ve meyveyi</a:t>
            </a:r>
          </a:p>
          <a:p>
            <a:pPr marL="0" indent="0" algn="r" eaLnBrk="1" hangingPunct="1">
              <a:lnSpc>
                <a:spcPct val="150000"/>
              </a:lnSpc>
              <a:buNone/>
              <a:defRPr/>
            </a:pPr>
            <a:r>
              <a:rPr lang="tr-TR" sz="4700" b="1" dirty="0" smtClean="0">
                <a:solidFill>
                  <a:srgbClr val="FE204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tr-TR" sz="8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tercih ediniz</a:t>
            </a:r>
            <a:endParaRPr lang="tr-TR" sz="8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17"/>
            <a:ext cx="9144000" cy="680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5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sulalem-rahat_1348279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84" y="-315415"/>
            <a:ext cx="9130816" cy="5688632"/>
          </a:xfrm>
          <a:prstGeom prst="rect">
            <a:avLst/>
          </a:prstGeom>
          <a:noFill/>
          <a:ln w="63500">
            <a:solidFill>
              <a:srgbClr val="0070C0"/>
            </a:solidFill>
          </a:ln>
        </p:spPr>
      </p:pic>
      <p:sp>
        <p:nvSpPr>
          <p:cNvPr id="4" name="Başlık 3"/>
          <p:cNvSpPr>
            <a:spLocks noGrp="1"/>
          </p:cNvSpPr>
          <p:nvPr>
            <p:ph type="title" idx="4294967295"/>
          </p:nvPr>
        </p:nvSpPr>
        <p:spPr>
          <a:xfrm>
            <a:off x="0" y="5373688"/>
            <a:ext cx="9144000" cy="1484312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rmAutofit/>
          </a:bodyPr>
          <a:lstStyle/>
          <a:p>
            <a:pPr algn="l">
              <a:defRPr/>
            </a:pPr>
            <a:r>
              <a:rPr lang="tr-TR" sz="32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Enerji Dengesi=Enerji Alımı / Enerji Harcaması</a:t>
            </a:r>
            <a:endParaRPr lang="tr-TR" sz="32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1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3 Resim" descr="http://pandoroma.files.wordpress.com/2010/11/karikatc3bcr.jpg?w=247&amp;h=3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22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08025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 Yapmak Lazım </a:t>
            </a:r>
            <a:endParaRPr lang="tr-T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354" y="1340768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İdeal kiloyu korumak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Hormonlu olabilecek bitkilerden uzak durmak, olabildiğince doğal yiyeceklere </a:t>
            </a:r>
            <a:r>
              <a:rPr lang="tr-TR" altLang="tr-TR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ulaşmaya </a:t>
            </a: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çalışmak,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Yeşil ve siyah çay tüketmek,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Kırmızı et yerine balık ve tavuk eti yemek,</a:t>
            </a:r>
          </a:p>
          <a:p>
            <a:pPr>
              <a:lnSpc>
                <a:spcPct val="150000"/>
              </a:lnSpc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Küçük porsiyonlarda yemek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08025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 Yapmak Lazım </a:t>
            </a:r>
            <a:endParaRPr lang="tr-T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81354" y="1340768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altLang="tr-TR" sz="2700" dirty="0">
                <a:latin typeface="Century Gothic" panose="020B0502020202020204" pitchFamily="34" charset="0"/>
                <a:cs typeface="Arial" panose="020B0604020202020204" pitchFamily="34" charset="0"/>
              </a:rPr>
              <a:t>Sarımsak, soğan, soya, domates çok sık tüketilmeli</a:t>
            </a:r>
          </a:p>
          <a:p>
            <a:pPr>
              <a:lnSpc>
                <a:spcPct val="150000"/>
              </a:lnSpc>
            </a:pPr>
            <a:r>
              <a:rPr lang="tr-TR" altLang="tr-TR" sz="2700" dirty="0">
                <a:latin typeface="Century Gothic" panose="020B0502020202020204" pitchFamily="34" charset="0"/>
                <a:cs typeface="Arial" panose="020B0604020202020204" pitchFamily="34" charset="0"/>
              </a:rPr>
              <a:t>Hayvan yağlarından çok bitkisel yağlar kullanmalı (zeytin yağı, ayçiçeği yağı, fındık yağı ve benzeri)</a:t>
            </a:r>
          </a:p>
          <a:p>
            <a:pPr>
              <a:lnSpc>
                <a:spcPct val="150000"/>
              </a:lnSpc>
            </a:pPr>
            <a:r>
              <a:rPr lang="tr-TR" altLang="tr-TR" sz="2700" dirty="0">
                <a:latin typeface="Century Gothic" panose="020B0502020202020204" pitchFamily="34" charset="0"/>
                <a:cs typeface="Arial" panose="020B0604020202020204" pitchFamily="34" charset="0"/>
              </a:rPr>
              <a:t>Tatlandırılmış meyve suları, pastalar kola ve şekerlemeler yenmemelidir</a:t>
            </a:r>
          </a:p>
          <a:p>
            <a:pPr>
              <a:lnSpc>
                <a:spcPct val="150000"/>
              </a:lnSpc>
            </a:pPr>
            <a:r>
              <a:rPr lang="tr-TR" altLang="tr-TR" sz="2700" dirty="0">
                <a:latin typeface="Century Gothic" panose="020B0502020202020204" pitchFamily="34" charset="0"/>
                <a:cs typeface="Arial" panose="020B0604020202020204" pitchFamily="34" charset="0"/>
              </a:rPr>
              <a:t>Tabağımızın 3 te 2 si bitkisel kaynaklı olmalıdır.</a:t>
            </a:r>
          </a:p>
          <a:p>
            <a:pPr>
              <a:defRPr/>
            </a:pPr>
            <a:endParaRPr lang="tr-TR" altLang="tr-T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7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altLang="tr-TR" smtClean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lnSpc>
                <a:spcPct val="200000"/>
              </a:lnSpc>
              <a:buNone/>
              <a:defRPr/>
            </a:pPr>
            <a:r>
              <a:rPr lang="tr-TR" sz="4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Tüm kanserlerin </a:t>
            </a:r>
            <a:r>
              <a:rPr lang="tr-TR" sz="6600" b="1" dirty="0" smtClean="0">
                <a:solidFill>
                  <a:srgbClr val="FE204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%30-40’ı </a:t>
            </a:r>
            <a:r>
              <a:rPr lang="tr-TR" sz="40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sadece düzenli beslenme ve sporla önlenebilir.</a:t>
            </a:r>
          </a:p>
          <a:p>
            <a:pPr eaLnBrk="1" hangingPunct="1">
              <a:defRPr/>
            </a:pPr>
            <a:endParaRPr lang="tr-TR" sz="40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" y="-2107802"/>
            <a:ext cx="9173210" cy="573325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5" y="3625455"/>
            <a:ext cx="4617404" cy="323254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09" y="3625454"/>
            <a:ext cx="4530791" cy="32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altLang="tr-TR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İnsanda oluşan kanserlerin % 70-90’ı  </a:t>
            </a:r>
            <a:br>
              <a:rPr lang="tr-TR" altLang="tr-TR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tr-TR" altLang="tr-TR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çevresel kaynaklıdır;</a:t>
            </a:r>
            <a:endParaRPr lang="tr-T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4572" y="2132856"/>
            <a:ext cx="8748464" cy="4176464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buFont typeface="Wingdings 2"/>
              <a:buChar char=""/>
              <a:defRPr/>
            </a:pPr>
            <a:r>
              <a:rPr lang="tr-TR" sz="2800" dirty="0">
                <a:latin typeface="Century Gothic" panose="020B0502020202020204" pitchFamily="34" charset="0"/>
              </a:rPr>
              <a:t>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Dengesiz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beslenme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                         </a:t>
            </a:r>
            <a:r>
              <a:rPr lang="tr-TR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%35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 </a:t>
            </a:r>
            <a:endParaRPr lang="tr-TR" sz="2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150000"/>
              </a:lnSpc>
              <a:buFont typeface="Wingdings 2"/>
              <a:buChar char=""/>
              <a:defRPr/>
            </a:pPr>
            <a:r>
              <a:rPr lang="tr-TR" sz="2800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Sigara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                                               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%30</a:t>
            </a:r>
          </a:p>
          <a:p>
            <a:pPr marL="274320" indent="-274320">
              <a:lnSpc>
                <a:spcPct val="150000"/>
              </a:lnSpc>
              <a:buFont typeface="Wingdings 2"/>
              <a:buChar char=""/>
              <a:defRPr/>
            </a:pP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Enfeksiyon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hastalıkları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                     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%10</a:t>
            </a:r>
          </a:p>
          <a:p>
            <a:pPr marL="274320" indent="-274320">
              <a:lnSpc>
                <a:spcPct val="150000"/>
              </a:lnSpc>
              <a:buFont typeface="Wingdings 2"/>
              <a:buChar char=""/>
              <a:defRPr/>
            </a:pP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Mesleki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nedenler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                              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%</a:t>
            </a:r>
            <a:r>
              <a:rPr lang="tr-TR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</a:t>
            </a:r>
            <a:endParaRPr lang="en-AU" sz="2800" b="1" dirty="0">
              <a:solidFill>
                <a:srgbClr val="FF00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74320" indent="-274320">
              <a:lnSpc>
                <a:spcPct val="150000"/>
              </a:lnSpc>
              <a:buFont typeface="Wingdings 2"/>
              <a:buChar char=""/>
              <a:defRPr/>
            </a:pP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Alkol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                                                  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%3</a:t>
            </a:r>
          </a:p>
          <a:p>
            <a:pPr marL="274320" indent="-274320">
              <a:lnSpc>
                <a:spcPct val="150000"/>
              </a:lnSpc>
              <a:buFont typeface="Wingdings 2"/>
              <a:buChar char=""/>
              <a:defRPr/>
            </a:pP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Gıdalar</a:t>
            </a:r>
            <a:r>
              <a:rPr lang="tr-TR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daki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katkı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maddeleri</a:t>
            </a:r>
            <a:r>
              <a:rPr lang="tr-TR" sz="2800" dirty="0">
                <a:latin typeface="Century Gothic" panose="020B0502020202020204" pitchFamily="34" charset="0"/>
                <a:cs typeface="Arial" panose="020B0604020202020204" pitchFamily="34" charset="0"/>
              </a:rPr>
              <a:t>	 </a:t>
            </a:r>
            <a:r>
              <a:rPr lang="en-AU" sz="2800" dirty="0">
                <a:latin typeface="Century Gothic" panose="020B0502020202020204" pitchFamily="34" charset="0"/>
                <a:cs typeface="Arial" panose="020B0604020202020204" pitchFamily="34" charset="0"/>
              </a:rPr>
              <a:t>    </a:t>
            </a:r>
            <a:r>
              <a:rPr lang="tr-TR" sz="2800" dirty="0">
                <a:latin typeface="Century Gothic" panose="020B0502020202020204" pitchFamily="34" charset="0"/>
                <a:cs typeface="Arial" panose="020B0604020202020204" pitchFamily="34" charset="0"/>
              </a:rPr>
              <a:t>  </a:t>
            </a:r>
            <a:r>
              <a:rPr lang="tr-TR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 %1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altLang="tr-T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"Kanser dünya üzerinde her yerde eşit oranda ortaya çıkmaz"</a:t>
            </a:r>
            <a:endParaRPr lang="tr-T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38778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altLang="tr-TR" sz="2800" dirty="0">
                <a:latin typeface="Century Gothic" panose="020B0502020202020204" pitchFamily="34" charset="0"/>
                <a:cs typeface="Arial" charset="0"/>
              </a:rPr>
              <a:t>Ülkeler arasında kanser görülmesi arasında büyük </a:t>
            </a:r>
            <a:r>
              <a:rPr lang="tr-TR" altLang="tr-TR" sz="40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farklar </a:t>
            </a:r>
            <a:r>
              <a:rPr lang="tr-TR" altLang="tr-TR" sz="2800" dirty="0">
                <a:latin typeface="Century Gothic" panose="020B0502020202020204" pitchFamily="34" charset="0"/>
                <a:cs typeface="Arial" charset="0"/>
              </a:rPr>
              <a:t>vardır.</a:t>
            </a:r>
          </a:p>
          <a:p>
            <a:pPr>
              <a:lnSpc>
                <a:spcPct val="150000"/>
              </a:lnSpc>
            </a:pPr>
            <a:r>
              <a:rPr lang="tr-TR" altLang="tr-TR" sz="2800" dirty="0">
                <a:latin typeface="Century Gothic" panose="020B0502020202020204" pitchFamily="34" charset="0"/>
                <a:cs typeface="Arial" charset="0"/>
              </a:rPr>
              <a:t>Bir ülke içinde bile </a:t>
            </a:r>
            <a:r>
              <a:rPr lang="tr-TR" altLang="tr-TR" sz="40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bölgeler arasında </a:t>
            </a:r>
            <a:r>
              <a:rPr lang="tr-TR" altLang="tr-TR" sz="2800" dirty="0">
                <a:latin typeface="Century Gothic" panose="020B0502020202020204" pitchFamily="34" charset="0"/>
                <a:cs typeface="Arial" charset="0"/>
              </a:rPr>
              <a:t>çok değişik oranlarda görülür.</a:t>
            </a:r>
          </a:p>
          <a:p>
            <a:pPr>
              <a:lnSpc>
                <a:spcPct val="150000"/>
              </a:lnSpc>
            </a:pPr>
            <a:r>
              <a:rPr lang="tr-TR" altLang="tr-TR" sz="2800" dirty="0">
                <a:latin typeface="Century Gothic" panose="020B0502020202020204" pitchFamily="34" charset="0"/>
                <a:cs typeface="Arial" charset="0"/>
              </a:rPr>
              <a:t>Bu olayı sadece </a:t>
            </a:r>
            <a:r>
              <a:rPr lang="tr-TR" altLang="tr-TR" sz="40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genetik sebeple </a:t>
            </a:r>
            <a:r>
              <a:rPr lang="tr-TR" altLang="tr-TR" sz="2800" dirty="0">
                <a:latin typeface="Century Gothic" panose="020B0502020202020204" pitchFamily="34" charset="0"/>
                <a:cs typeface="Arial" charset="0"/>
              </a:rPr>
              <a:t>açıklayamayız.</a:t>
            </a:r>
          </a:p>
          <a:p>
            <a:endParaRPr lang="tr-TR" sz="2800" dirty="0">
              <a:latin typeface="Century Gothic" panose="020B050202020202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sz="2800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684213" y="1844675"/>
          <a:ext cx="7769225" cy="411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Grafik" r:id="rId4" imgW="7772535" imgH="4114800" progId="MSGraph.Chart.8">
                  <p:embed followColorScheme="full"/>
                </p:oleObj>
              </mc:Choice>
              <mc:Fallback>
                <p:oleObj name="Grafik" r:id="rId4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844675"/>
                        <a:ext cx="7769225" cy="411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5943600"/>
            <a:ext cx="82788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b="1" dirty="0" smtClean="0">
                <a:latin typeface="Times New Roman" pitchFamily="18" charset="0"/>
              </a:rPr>
              <a:t>Memik F </a:t>
            </a:r>
            <a:r>
              <a:rPr lang="tr-TR" altLang="tr-TR" sz="1800" b="1" dirty="0">
                <a:latin typeface="Times New Roman" pitchFamily="18" charset="0"/>
              </a:rPr>
              <a:t>ve ark UÜTF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b="1" dirty="0">
                <a:latin typeface="Times New Roman" pitchFamily="18" charset="0"/>
              </a:rPr>
              <a:t>Okçu N ve </a:t>
            </a:r>
            <a:r>
              <a:rPr lang="tr-TR" altLang="tr-TR" sz="1800" b="1" dirty="0" smtClean="0">
                <a:latin typeface="Times New Roman" pitchFamily="18" charset="0"/>
              </a:rPr>
              <a:t>ark </a:t>
            </a:r>
            <a:r>
              <a:rPr lang="tr-TR" altLang="tr-TR" sz="1800" b="1" dirty="0">
                <a:latin typeface="Times New Roman" pitchFamily="18" charset="0"/>
              </a:rPr>
              <a:t>Atatürk ÜTF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tr-TR" altLang="tr-TR" sz="1800" b="1" dirty="0" err="1">
                <a:latin typeface="Times New Roman" pitchFamily="18" charset="0"/>
              </a:rPr>
              <a:t>Türkdoğan</a:t>
            </a:r>
            <a:r>
              <a:rPr lang="tr-TR" altLang="tr-TR" sz="1800" b="1" dirty="0">
                <a:latin typeface="Times New Roman" pitchFamily="18" charset="0"/>
              </a:rPr>
              <a:t> </a:t>
            </a:r>
            <a:r>
              <a:rPr lang="tr-TR" altLang="tr-TR" sz="1800" b="1" dirty="0" smtClean="0">
                <a:latin typeface="Times New Roman" pitchFamily="18" charset="0"/>
              </a:rPr>
              <a:t>K ve ark </a:t>
            </a:r>
            <a:r>
              <a:rPr lang="tr-TR" altLang="tr-TR" sz="1800" b="1" dirty="0">
                <a:latin typeface="Times New Roman" pitchFamily="18" charset="0"/>
              </a:rPr>
              <a:t>YYÜTF</a:t>
            </a:r>
            <a:endParaRPr lang="tr-TR" altLang="tr-TR" sz="2400" dirty="0">
              <a:latin typeface="Times New Roman" pitchFamily="18" charset="0"/>
            </a:endParaRPr>
          </a:p>
        </p:txBody>
      </p:sp>
      <p:sp>
        <p:nvSpPr>
          <p:cNvPr id="5" name="Başlık 3"/>
          <p:cNvSpPr txBox="1">
            <a:spLocks/>
          </p:cNvSpPr>
          <p:nvPr/>
        </p:nvSpPr>
        <p:spPr>
          <a:xfrm>
            <a:off x="0" y="332656"/>
            <a:ext cx="9144000" cy="70802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Türkiye’ de Değişik Şehirlerde Kanser Sıklığı</a:t>
            </a:r>
            <a:endParaRPr lang="tr-T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3173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828600" y="3140968"/>
            <a:ext cx="7632848" cy="8509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tr-TR" altLang="tr-TR" sz="4000" b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Bölgeler Arasındaki Farklıların Sebepleri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971600" y="2888027"/>
            <a:ext cx="864096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r-TR" altLang="tr-TR" sz="40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</a:t>
            </a:r>
            <a:r>
              <a:rPr lang="tr-TR" altLang="tr-TR" sz="40000" b="1" dirty="0" smtClean="0">
                <a:solidFill>
                  <a:srgbClr val="FE204B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44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08025"/>
          </a:xfr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Göçmen Çalışmaları</a:t>
            </a:r>
            <a:endParaRPr lang="tr-TR" sz="4000" b="1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Mide kanserinin görülme sıklığının en yüksek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   olduğu </a:t>
            </a:r>
            <a:r>
              <a:rPr lang="tr-TR" altLang="tr-TR" sz="4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Japonya’dan ABD</a:t>
            </a: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’ </a:t>
            </a:r>
            <a:r>
              <a:rPr lang="tr-TR" altLang="tr-TR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lerine</a:t>
            </a: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 göçenlerde;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	- mide kanseri riski azalmakta, 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altLang="tr-TR" sz="2400" dirty="0">
                <a:latin typeface="Century Gothic" panose="020B0502020202020204" pitchFamily="34" charset="0"/>
                <a:cs typeface="Arial" panose="020B0604020202020204" pitchFamily="34" charset="0"/>
              </a:rPr>
              <a:t>	- barsak kanseri riski artmaktadır.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tr-TR" altLang="tr-TR" sz="4000" b="1" i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Sebep; </a:t>
            </a:r>
            <a:r>
              <a:rPr lang="tr-TR" altLang="tr-TR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Japonların da Amerikalılar gibi </a:t>
            </a:r>
            <a:r>
              <a:rPr lang="tr-TR" altLang="tr-TR" sz="2400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beslenmeye </a:t>
            </a:r>
            <a:r>
              <a:rPr lang="tr-TR" altLang="tr-TR" sz="2400" i="1" dirty="0">
                <a:latin typeface="Century Gothic" panose="020B0502020202020204" pitchFamily="34" charset="0"/>
                <a:cs typeface="Arial" panose="020B0604020202020204" pitchFamily="34" charset="0"/>
              </a:rPr>
              <a:t>başlaması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1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tr-TR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826212"/>
            <a:ext cx="8229600" cy="5000625"/>
          </a:xfrm>
        </p:spPr>
        <p:txBody>
          <a:bodyPr>
            <a:normAutofit fontScale="85000" lnSpcReduction="20000"/>
          </a:bodyPr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Ülkeler </a:t>
            </a: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arasında kanser görünümü çok </a:t>
            </a:r>
            <a:r>
              <a:rPr lang="tr-TR" altLang="tr-TR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değişiklik </a:t>
            </a: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gösterir </a:t>
            </a:r>
            <a:endParaRPr lang="tr-TR" altLang="tr-TR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74320" indent="-27432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tr-TR" altLang="tr-TR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Ülkelerdeki </a:t>
            </a:r>
            <a:r>
              <a:rPr lang="tr-TR" altLang="tr-TR" sz="40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yaşam </a:t>
            </a:r>
            <a:r>
              <a:rPr lang="tr-TR" altLang="tr-TR" sz="4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tarzları ve diyet </a:t>
            </a:r>
            <a:r>
              <a:rPr lang="tr-TR" altLang="tr-TR" dirty="0">
                <a:latin typeface="Century Gothic" panose="020B0502020202020204" pitchFamily="34" charset="0"/>
                <a:cs typeface="Arial" panose="020B0604020202020204" pitchFamily="34" charset="0"/>
              </a:rPr>
              <a:t>önemli rol </a:t>
            </a:r>
            <a:r>
              <a:rPr lang="tr-TR" altLang="tr-TR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oynar</a:t>
            </a: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tr-TR" altLang="tr-TR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altLang="tr-TR" sz="43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Yağ tüketimi</a:t>
            </a:r>
            <a:r>
              <a:rPr lang="tr-TR" altLang="tr-TR" i="1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tek başına önemli değil!</a:t>
            </a:r>
            <a:endParaRPr lang="tr-TR" altLang="tr-TR" i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altLang="tr-TR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676</Words>
  <Application>Microsoft Office PowerPoint</Application>
  <PresentationFormat>Ekran Gösterisi (4:3)</PresentationFormat>
  <Paragraphs>183</Paragraphs>
  <Slides>37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9" baseType="lpstr">
      <vt:lpstr>Ofis Teması</vt:lpstr>
      <vt:lpstr>Grafik</vt:lpstr>
      <vt:lpstr>PowerPoint Sunusu</vt:lpstr>
      <vt:lpstr>PowerPoint Sunusu</vt:lpstr>
      <vt:lpstr>PowerPoint Sunusu</vt:lpstr>
      <vt:lpstr>İnsanda oluşan kanserlerin % 70-90’ı   çevresel kaynaklıdır;</vt:lpstr>
      <vt:lpstr>"Kanser dünya üzerinde her yerde eşit oranda ortaya çıkmaz"</vt:lpstr>
      <vt:lpstr>PowerPoint Sunusu</vt:lpstr>
      <vt:lpstr>Bölgeler Arasındaki Farklıların Sebepleri</vt:lpstr>
      <vt:lpstr>Göçmen Çalışmaları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Beslenme-Kanser İlişkisi</vt:lpstr>
      <vt:lpstr>Besinlerdeki Kanser Yapıcı Özellikler</vt:lpstr>
      <vt:lpstr>Kalınbarsak Kanseri ve Beslenme</vt:lpstr>
      <vt:lpstr>Kalın Barsak Kanserinde Posa</vt:lpstr>
      <vt:lpstr>Mide Kanseri ve Beslenme</vt:lpstr>
      <vt:lpstr>Mide Kanseri ve Yağlar</vt:lpstr>
      <vt:lpstr>PowerPoint Sunusu</vt:lpstr>
      <vt:lpstr>PowerPoint Sunusu</vt:lpstr>
      <vt:lpstr>Ne Yapmak Lazım </vt:lpstr>
      <vt:lpstr>Mide Kanseri ve Çay</vt:lpstr>
      <vt:lpstr>Folik Asit ve Kanser</vt:lpstr>
      <vt:lpstr>PowerPoint Sunusu</vt:lpstr>
      <vt:lpstr>Süt/Süt Ürünleri ve Kanser</vt:lpstr>
      <vt:lpstr>Domates ve Kanser  </vt:lpstr>
      <vt:lpstr>Antioksidan ve Vitaminler</vt:lpstr>
      <vt:lpstr>PowerPoint Sunusu</vt:lpstr>
      <vt:lpstr>Enerji Dengesi=Enerji Alımı / Enerji Harcaması</vt:lpstr>
      <vt:lpstr>PowerPoint Sunusu</vt:lpstr>
      <vt:lpstr>Ne Yapmak Lazım </vt:lpstr>
      <vt:lpstr>Ne Yapmak Lazım 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SONY</dc:creator>
  <cp:lastModifiedBy>PC</cp:lastModifiedBy>
  <cp:revision>98</cp:revision>
  <dcterms:created xsi:type="dcterms:W3CDTF">2013-12-13T15:36:58Z</dcterms:created>
  <dcterms:modified xsi:type="dcterms:W3CDTF">2018-01-29T12:43:35Z</dcterms:modified>
</cp:coreProperties>
</file>