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0"/>
  </p:notesMasterIdLst>
  <p:sldIdLst>
    <p:sldId id="363" r:id="rId2"/>
    <p:sldId id="350" r:id="rId3"/>
    <p:sldId id="380" r:id="rId4"/>
    <p:sldId id="372" r:id="rId5"/>
    <p:sldId id="352" r:id="rId6"/>
    <p:sldId id="353" r:id="rId7"/>
    <p:sldId id="354" r:id="rId8"/>
    <p:sldId id="373" r:id="rId9"/>
    <p:sldId id="357" r:id="rId10"/>
    <p:sldId id="358" r:id="rId11"/>
    <p:sldId id="359" r:id="rId12"/>
    <p:sldId id="401" r:id="rId13"/>
    <p:sldId id="362" r:id="rId14"/>
    <p:sldId id="407" r:id="rId15"/>
    <p:sldId id="408" r:id="rId16"/>
    <p:sldId id="378" r:id="rId17"/>
    <p:sldId id="412" r:id="rId18"/>
    <p:sldId id="375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EFF"/>
    <a:srgbClr val="FC75AB"/>
    <a:srgbClr val="DEDEDE"/>
    <a:srgbClr val="9CADB5"/>
    <a:srgbClr val="CE5B22"/>
    <a:srgbClr val="FE204B"/>
    <a:srgbClr val="D1AF7C"/>
    <a:srgbClr val="635E52"/>
    <a:srgbClr val="E1C394"/>
    <a:srgbClr val="ED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42" autoAdjust="0"/>
  </p:normalViewPr>
  <p:slideViewPr>
    <p:cSldViewPr>
      <p:cViewPr>
        <p:scale>
          <a:sx n="85" d="100"/>
          <a:sy n="85" d="100"/>
        </p:scale>
        <p:origin x="-137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EF991-CB34-4AB1-AE5E-4C815D016A02}" type="datetimeFigureOut">
              <a:rPr lang="tr-TR" smtClean="0"/>
              <a:t>28.01.2018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067C1-F35C-4652-BD3D-176DBEC3B3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67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Bütün bunları yaptık ama kanser olduk,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67C1-F35C-4652-BD3D-176DBEC3B31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3069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A5DE48-05F4-4959-BBDD-567E55245141}" type="slidenum">
              <a:rPr lang="tr-TR" altLang="tr-TR" b="0" smtClean="0"/>
              <a:pPr eaLnBrk="1" hangingPunct="1"/>
              <a:t>14</a:t>
            </a:fld>
            <a:endParaRPr lang="tr-TR" altLang="tr-TR" b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088047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A5DE48-05F4-4959-BBDD-567E55245141}" type="slidenum">
              <a:rPr lang="tr-TR" altLang="tr-TR" b="0" smtClean="0"/>
              <a:pPr eaLnBrk="1" hangingPunct="1"/>
              <a:t>15</a:t>
            </a:fld>
            <a:endParaRPr lang="tr-TR" altLang="tr-TR" b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088047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r>
              <a:rPr lang="tr-TR" baseline="0" dirty="0" smtClean="0"/>
              <a:t> olmak için </a:t>
            </a:r>
            <a:r>
              <a:rPr lang="tr-TR" dirty="0" smtClean="0"/>
              <a:t>Başka ülke araştırmaya</a:t>
            </a:r>
            <a:r>
              <a:rPr lang="tr-TR" baseline="0" dirty="0" smtClean="0"/>
              <a:t> gerek yok, yabancılar ülkemize geliyor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67C1-F35C-4652-BD3D-176DBEC3B31B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5082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Bütün bunları yaptık ama kanser olduk,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67C1-F35C-4652-BD3D-176DBEC3B31B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306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67C1-F35C-4652-BD3D-176DBEC3B31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060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A5DE48-05F4-4959-BBDD-567E55245141}" type="slidenum">
              <a:rPr lang="tr-TR" altLang="tr-TR" b="0" smtClean="0"/>
              <a:pPr eaLnBrk="1" hangingPunct="1"/>
              <a:t>5</a:t>
            </a:fld>
            <a:endParaRPr lang="tr-TR" altLang="tr-TR" b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08804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 dirty="0" smtClean="0"/>
          </a:p>
        </p:txBody>
      </p:sp>
      <p:sp>
        <p:nvSpPr>
          <p:cNvPr id="5120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686E0F-7F7D-4EA7-A961-4F2150C4802B}" type="slidenum">
              <a:rPr lang="tr-TR" altLang="tr-TR" b="0" smtClean="0"/>
              <a:pPr eaLnBrk="1" hangingPunct="1"/>
              <a:t>6</a:t>
            </a:fld>
            <a:endParaRPr lang="tr-TR" altLang="tr-TR" b="0" smtClean="0"/>
          </a:p>
        </p:txBody>
      </p:sp>
    </p:spTree>
    <p:extLst>
      <p:ext uri="{BB962C8B-B14F-4D97-AF65-F5344CB8AC3E}">
        <p14:creationId xmlns:p14="http://schemas.microsoft.com/office/powerpoint/2010/main" val="340147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 dirty="0" smtClean="0"/>
          </a:p>
        </p:txBody>
      </p:sp>
      <p:sp>
        <p:nvSpPr>
          <p:cNvPr id="52228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1D3FFC-8AF0-416A-8967-39E96EAC3265}" type="slidenum">
              <a:rPr lang="tr-TR" altLang="tr-TR" b="0" smtClean="0"/>
              <a:pPr eaLnBrk="1" hangingPunct="1"/>
              <a:t>7</a:t>
            </a:fld>
            <a:endParaRPr lang="tr-TR" altLang="tr-TR" b="0" smtClean="0"/>
          </a:p>
        </p:txBody>
      </p:sp>
    </p:spTree>
    <p:extLst>
      <p:ext uri="{BB962C8B-B14F-4D97-AF65-F5344CB8AC3E}">
        <p14:creationId xmlns:p14="http://schemas.microsoft.com/office/powerpoint/2010/main" val="102343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 dirty="0" smtClean="0"/>
          </a:p>
        </p:txBody>
      </p:sp>
      <p:sp>
        <p:nvSpPr>
          <p:cNvPr id="52228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1D3FFC-8AF0-416A-8967-39E96EAC3265}" type="slidenum">
              <a:rPr lang="tr-TR" altLang="tr-TR" b="0" smtClean="0"/>
              <a:pPr eaLnBrk="1" hangingPunct="1"/>
              <a:t>8</a:t>
            </a:fld>
            <a:endParaRPr lang="tr-TR" altLang="tr-TR" b="0" smtClean="0"/>
          </a:p>
        </p:txBody>
      </p:sp>
    </p:spTree>
    <p:extLst>
      <p:ext uri="{BB962C8B-B14F-4D97-AF65-F5344CB8AC3E}">
        <p14:creationId xmlns:p14="http://schemas.microsoft.com/office/powerpoint/2010/main" val="387519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5530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000259-AACE-4FFF-85BA-A09DEAB7A6AA}" type="slidenum">
              <a:rPr lang="tr-TR" altLang="tr-TR" b="0" smtClean="0"/>
              <a:pPr eaLnBrk="1" hangingPunct="1"/>
              <a:t>9</a:t>
            </a:fld>
            <a:endParaRPr lang="tr-TR" altLang="tr-TR" b="0" smtClean="0"/>
          </a:p>
        </p:txBody>
      </p:sp>
    </p:spTree>
    <p:extLst>
      <p:ext uri="{BB962C8B-B14F-4D97-AF65-F5344CB8AC3E}">
        <p14:creationId xmlns:p14="http://schemas.microsoft.com/office/powerpoint/2010/main" val="298672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67C1-F35C-4652-BD3D-176DBEC3B31B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493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Düşük dozda çekilen meme röntgen filmidir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67C1-F35C-4652-BD3D-176DBEC3B31B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926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5AA-4A19-4385-9419-A5B332EED8D2}" type="datetimeFigureOut">
              <a:rPr lang="tr-TR" smtClean="0"/>
              <a:t>28.01.2018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597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5AA-4A19-4385-9419-A5B332EED8D2}" type="datetimeFigureOut">
              <a:rPr lang="tr-TR" smtClean="0"/>
              <a:t>28.01.2018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903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5AA-4A19-4385-9419-A5B332EED8D2}" type="datetimeFigureOut">
              <a:rPr lang="tr-TR" smtClean="0"/>
              <a:t>28.01.2018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8205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A6C7C-5B4F-4722-BB4B-18BE90ECC1C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516941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5AA-4A19-4385-9419-A5B332EED8D2}" type="datetimeFigureOut">
              <a:rPr lang="tr-TR" smtClean="0"/>
              <a:t>28.01.2018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82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5AA-4A19-4385-9419-A5B332EED8D2}" type="datetimeFigureOut">
              <a:rPr lang="tr-TR" smtClean="0"/>
              <a:t>28.01.2018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106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5AA-4A19-4385-9419-A5B332EED8D2}" type="datetimeFigureOut">
              <a:rPr lang="tr-TR" smtClean="0"/>
              <a:t>28.01.2018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81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5AA-4A19-4385-9419-A5B332EED8D2}" type="datetimeFigureOut">
              <a:rPr lang="tr-TR" smtClean="0"/>
              <a:t>28.01.2018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59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5AA-4A19-4385-9419-A5B332EED8D2}" type="datetimeFigureOut">
              <a:rPr lang="tr-TR" smtClean="0"/>
              <a:t>28.01.2018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545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5AA-4A19-4385-9419-A5B332EED8D2}" type="datetimeFigureOut">
              <a:rPr lang="tr-TR" smtClean="0"/>
              <a:t>28.01.2018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7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5AA-4A19-4385-9419-A5B332EED8D2}" type="datetimeFigureOut">
              <a:rPr lang="tr-TR" smtClean="0"/>
              <a:t>28.01.2018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72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5AA-4A19-4385-9419-A5B332EED8D2}" type="datetimeFigureOut">
              <a:rPr lang="tr-TR" smtClean="0"/>
              <a:t>28.01.2018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25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C85AA-4A19-4385-9419-A5B332EED8D2}" type="datetimeFigureOut">
              <a:rPr lang="tr-TR" smtClean="0"/>
              <a:t>28.01.2018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26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astrazeneca.com.tr/1_insan_sagligi/images/meme3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mamer.com.tr/images/Parmakucu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58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130371" y="4290088"/>
            <a:ext cx="701586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Tarama Programları</a:t>
            </a:r>
            <a:endParaRPr lang="tr-TR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tr-T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Berrin Pehlivan</a:t>
            </a:r>
          </a:p>
        </p:txBody>
      </p:sp>
    </p:spTree>
    <p:extLst>
      <p:ext uri="{BB962C8B-B14F-4D97-AF65-F5344CB8AC3E}">
        <p14:creationId xmlns:p14="http://schemas.microsoft.com/office/powerpoint/2010/main" val="3972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5" descr="bse_wom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9041" y="0"/>
            <a:ext cx="5094959" cy="68681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-23732" y="1412776"/>
            <a:ext cx="8820150" cy="485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tr-TR" sz="2600" b="1" dirty="0">
                <a:latin typeface="Century Gothic" panose="020B0502020202020204" pitchFamily="34" charset="0"/>
              </a:rPr>
              <a:t>Sol meme muayenesi;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tr-TR" sz="2600" b="0" dirty="0" smtClean="0">
                <a:latin typeface="Century Gothic" panose="020B0502020202020204" pitchFamily="34" charset="0"/>
              </a:rPr>
              <a:t>ayakta </a:t>
            </a:r>
            <a:r>
              <a:rPr lang="tr-TR" sz="2600" b="0" dirty="0">
                <a:latin typeface="Century Gothic" panose="020B0502020202020204" pitchFamily="34" charset="0"/>
              </a:rPr>
              <a:t>durur pozisyonda 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tr-TR" sz="2600" b="0" dirty="0" smtClean="0">
                <a:latin typeface="Century Gothic" panose="020B0502020202020204" pitchFamily="34" charset="0"/>
              </a:rPr>
              <a:t>sol </a:t>
            </a:r>
            <a:r>
              <a:rPr lang="tr-TR" sz="2600" b="0" dirty="0">
                <a:latin typeface="Century Gothic" panose="020B0502020202020204" pitchFamily="34" charset="0"/>
              </a:rPr>
              <a:t>memede sol kol baş 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tr-TR" sz="2600" b="0" dirty="0" smtClean="0">
                <a:latin typeface="Century Gothic" panose="020B0502020202020204" pitchFamily="34" charset="0"/>
              </a:rPr>
              <a:t>üzerine </a:t>
            </a:r>
            <a:r>
              <a:rPr lang="tr-TR" sz="2600" b="0" dirty="0">
                <a:latin typeface="Century Gothic" panose="020B0502020202020204" pitchFamily="34" charset="0"/>
              </a:rPr>
              <a:t>kaldırılır.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tr-TR" sz="2600" b="0" dirty="0" smtClean="0">
                <a:latin typeface="Century Gothic" panose="020B0502020202020204" pitchFamily="34" charset="0"/>
              </a:rPr>
              <a:t>Sağ </a:t>
            </a:r>
            <a:r>
              <a:rPr lang="tr-TR" sz="2600" b="0" dirty="0">
                <a:latin typeface="Century Gothic" panose="020B0502020202020204" pitchFamily="34" charset="0"/>
              </a:rPr>
              <a:t>el orta üç </a:t>
            </a:r>
            <a:endParaRPr lang="tr-TR" sz="2600" b="0" dirty="0" smtClean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tr-TR" sz="2600" b="0" dirty="0" smtClean="0">
                <a:latin typeface="Century Gothic" panose="020B0502020202020204" pitchFamily="34" charset="0"/>
              </a:rPr>
              <a:t>parmağının iç </a:t>
            </a:r>
            <a:r>
              <a:rPr lang="tr-TR" sz="2600" b="0" dirty="0">
                <a:latin typeface="Century Gothic" panose="020B0502020202020204" pitchFamily="34" charset="0"/>
              </a:rPr>
              <a:t>yüzü sol </a:t>
            </a:r>
            <a:endParaRPr lang="tr-TR" sz="2600" b="0" dirty="0" smtClean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tr-TR" sz="2600" b="0" dirty="0" smtClean="0">
                <a:latin typeface="Century Gothic" panose="020B0502020202020204" pitchFamily="34" charset="0"/>
              </a:rPr>
              <a:t>meme muayene </a:t>
            </a:r>
            <a:r>
              <a:rPr lang="tr-TR" sz="2600" b="0" dirty="0">
                <a:latin typeface="Century Gothic" panose="020B0502020202020204" pitchFamily="34" charset="0"/>
              </a:rPr>
              <a:t>edilir.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tr-TR" sz="2600" b="1" dirty="0">
                <a:latin typeface="Century Gothic" panose="020B0502020202020204" pitchFamily="34" charset="0"/>
              </a:rPr>
              <a:t>Sağ meme muayenesi;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tr-TR" sz="2600" b="0" dirty="0" smtClean="0">
                <a:latin typeface="Century Gothic" panose="020B0502020202020204" pitchFamily="34" charset="0"/>
              </a:rPr>
              <a:t>sağ </a:t>
            </a:r>
            <a:r>
              <a:rPr lang="tr-TR" sz="2600" b="0" dirty="0">
                <a:latin typeface="Century Gothic" panose="020B0502020202020204" pitchFamily="34" charset="0"/>
              </a:rPr>
              <a:t>kol baş üzerine </a:t>
            </a:r>
            <a:endParaRPr lang="tr-TR" sz="2600" b="0" dirty="0" smtClean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tr-TR" sz="2600" b="0" dirty="0" smtClean="0">
                <a:latin typeface="Century Gothic" panose="020B0502020202020204" pitchFamily="34" charset="0"/>
              </a:rPr>
              <a:t>kaldırılarak</a:t>
            </a:r>
            <a:r>
              <a:rPr lang="tr-TR" sz="2600" b="0" dirty="0">
                <a:latin typeface="Century Gothic" panose="020B0502020202020204" pitchFamily="34" charset="0"/>
              </a:rPr>
              <a:t>, 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tr-TR" sz="2600" b="0" dirty="0" smtClean="0">
                <a:latin typeface="Century Gothic" panose="020B0502020202020204" pitchFamily="34" charset="0"/>
              </a:rPr>
              <a:t>sol </a:t>
            </a:r>
            <a:r>
              <a:rPr lang="tr-TR" sz="2600" b="0" dirty="0">
                <a:latin typeface="Century Gothic" panose="020B0502020202020204" pitchFamily="34" charset="0"/>
              </a:rPr>
              <a:t>el ile muayene yapılır</a:t>
            </a:r>
            <a:r>
              <a:rPr lang="tr-TR" sz="26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-324544" y="146844"/>
            <a:ext cx="7921625" cy="847725"/>
          </a:xfrm>
        </p:spPr>
        <p:txBody>
          <a:bodyPr anchorCtr="1"/>
          <a:lstStyle/>
          <a:p>
            <a:pPr eaLnBrk="1" hangingPunct="1"/>
            <a:r>
              <a:rPr lang="tr-TR" alt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AYAKTA ELLE  </a:t>
            </a:r>
            <a:r>
              <a:rPr lang="tr-TR" altLang="tr-T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MUAYENE</a:t>
            </a:r>
          </a:p>
        </p:txBody>
      </p:sp>
    </p:spTree>
    <p:extLst>
      <p:ext uri="{BB962C8B-B14F-4D97-AF65-F5344CB8AC3E}">
        <p14:creationId xmlns:p14="http://schemas.microsoft.com/office/powerpoint/2010/main" val="34584847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736725"/>
          </a:xfrm>
        </p:spPr>
        <p:txBody>
          <a:bodyPr anchorCtr="1">
            <a:normAutofit/>
          </a:bodyPr>
          <a:lstStyle/>
          <a:p>
            <a:pPr eaLnBrk="1" hangingPunct="1"/>
            <a:r>
              <a:rPr lang="tr-TR" altLang="tr-TR" sz="40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YATARAK ELLE MUAYENE</a:t>
            </a:r>
          </a:p>
        </p:txBody>
      </p:sp>
      <p:pic>
        <p:nvPicPr>
          <p:cNvPr id="18435" name="Picture 6" descr="http://www.astrazeneca.com.tr/1_insan_sagligi/images/meme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1613" y="1773238"/>
            <a:ext cx="2592387" cy="367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27088" y="1484784"/>
            <a:ext cx="561711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tr-TR" sz="2800" dirty="0">
                <a:latin typeface="Century Gothic" panose="020B0502020202020204" pitchFamily="34" charset="0"/>
                <a:cs typeface="Arial" panose="020B0604020202020204" pitchFamily="34" charset="0"/>
              </a:rPr>
              <a:t>Sırtüstü yatılır. </a:t>
            </a:r>
          </a:p>
          <a:p>
            <a:pPr>
              <a:lnSpc>
                <a:spcPct val="200000"/>
              </a:lnSpc>
              <a:defRPr/>
            </a:pPr>
            <a:r>
              <a:rPr lang="tr-TR" sz="2800" dirty="0">
                <a:latin typeface="Century Gothic" panose="020B0502020202020204" pitchFamily="34" charset="0"/>
                <a:cs typeface="Arial" panose="020B0604020202020204" pitchFamily="34" charset="0"/>
              </a:rPr>
              <a:t>Omzun altına bir yastık veya katlanmış bir havlu yerleştirilir. </a:t>
            </a:r>
          </a:p>
          <a:p>
            <a:pPr>
              <a:lnSpc>
                <a:spcPct val="200000"/>
              </a:lnSpc>
              <a:defRPr/>
            </a:pPr>
            <a:r>
              <a:rPr lang="tr-TR" sz="2800" dirty="0">
                <a:latin typeface="Century Gothic" panose="020B0502020202020204" pitchFamily="34" charset="0"/>
                <a:cs typeface="Arial" panose="020B0604020202020204" pitchFamily="34" charset="0"/>
              </a:rPr>
              <a:t>El başın altına konur;  diğer elin parmak iç yüzeyleri ile meme tümüyle taranır</a:t>
            </a:r>
            <a:r>
              <a:rPr lang="tr-T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950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0"/>
            <a:ext cx="10287000" cy="6858000"/>
          </a:xfrm>
          <a:prstGeom prst="rect">
            <a:avLst/>
          </a:prstGeom>
        </p:spPr>
      </p:pic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251520" y="457200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tr-TR" altLang="tr-TR" sz="4000" b="1" dirty="0" smtClean="0">
                <a:solidFill>
                  <a:srgbClr val="FC75A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Klinik Muayenesi</a:t>
            </a:r>
            <a:endParaRPr lang="tr-TR" sz="4000" dirty="0">
              <a:solidFill>
                <a:srgbClr val="FC75A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tr-TR" altLang="tr-TR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20-40 </a:t>
            </a:r>
            <a:r>
              <a:rPr lang="tr-TR" altLang="tr-TR" dirty="0">
                <a:latin typeface="Century Gothic" panose="020B0502020202020204" pitchFamily="34" charset="0"/>
                <a:cs typeface="Arial" panose="020B0604020202020204" pitchFamily="34" charset="0"/>
              </a:rPr>
              <a:t>yaşları arası </a:t>
            </a:r>
            <a:endParaRPr lang="tr-TR" altLang="tr-TR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altLang="tr-TR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KKMM </a:t>
            </a:r>
            <a:r>
              <a:rPr lang="tr-TR" altLang="tr-TR" dirty="0">
                <a:latin typeface="Century Gothic" panose="020B0502020202020204" pitchFamily="34" charset="0"/>
                <a:cs typeface="Arial" panose="020B0604020202020204" pitchFamily="34" charset="0"/>
              </a:rPr>
              <a:t>sırasında  </a:t>
            </a:r>
            <a:endParaRPr lang="tr-TR" altLang="tr-TR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altLang="tr-TR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anormallik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altLang="tr-TR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saptamamış </a:t>
            </a:r>
            <a:r>
              <a:rPr lang="tr-TR" altLang="tr-TR" dirty="0">
                <a:latin typeface="Century Gothic" panose="020B0502020202020204" pitchFamily="34" charset="0"/>
                <a:cs typeface="Arial" panose="020B0604020202020204" pitchFamily="34" charset="0"/>
              </a:rPr>
              <a:t>ise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altLang="tr-TR" sz="5400" b="1" dirty="0" smtClean="0">
                <a:solidFill>
                  <a:srgbClr val="FC75A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 </a:t>
            </a:r>
            <a:r>
              <a:rPr lang="tr-TR" altLang="tr-TR" sz="5400" b="1" dirty="0">
                <a:solidFill>
                  <a:srgbClr val="FC75A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yılda </a:t>
            </a:r>
          </a:p>
          <a:p>
            <a:pPr>
              <a:lnSpc>
                <a:spcPct val="90000"/>
              </a:lnSpc>
            </a:pPr>
            <a:endParaRPr lang="tr-TR" altLang="tr-TR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altLang="tr-TR" dirty="0">
                <a:latin typeface="Century Gothic" panose="020B0502020202020204" pitchFamily="34" charset="0"/>
                <a:cs typeface="Arial" panose="020B0604020202020204" pitchFamily="34" charset="0"/>
              </a:rPr>
              <a:t>40 yaşından sonra </a:t>
            </a:r>
          </a:p>
          <a:p>
            <a:pPr>
              <a:lnSpc>
                <a:spcPct val="90000"/>
              </a:lnSpc>
              <a:buNone/>
            </a:pPr>
            <a:r>
              <a:rPr lang="tr-TR" altLang="tr-TR" sz="4000" b="1" dirty="0" smtClean="0">
                <a:solidFill>
                  <a:srgbClr val="FC75A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her </a:t>
            </a:r>
            <a:r>
              <a:rPr lang="tr-TR" altLang="tr-TR" sz="4000" b="1" dirty="0">
                <a:solidFill>
                  <a:srgbClr val="FC75A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yıl bir kez </a:t>
            </a:r>
          </a:p>
          <a:p>
            <a:pPr>
              <a:lnSpc>
                <a:spcPct val="90000"/>
              </a:lnSpc>
              <a:buNone/>
            </a:pPr>
            <a:r>
              <a:rPr lang="tr-TR" altLang="tr-TR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hekim </a:t>
            </a:r>
            <a:r>
              <a:rPr lang="tr-TR" altLang="tr-TR" dirty="0">
                <a:latin typeface="Century Gothic" panose="020B0502020202020204" pitchFamily="34" charset="0"/>
                <a:cs typeface="Arial" panose="020B0604020202020204" pitchFamily="34" charset="0"/>
              </a:rPr>
              <a:t>tarafından </a:t>
            </a:r>
            <a:endParaRPr lang="tr-TR" altLang="tr-TR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tr-TR" altLang="tr-TR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muayene </a:t>
            </a:r>
            <a:r>
              <a:rPr lang="tr-TR" altLang="tr-TR" dirty="0">
                <a:latin typeface="Century Gothic" panose="020B0502020202020204" pitchFamily="34" charset="0"/>
                <a:cs typeface="Arial" panose="020B0604020202020204" pitchFamily="34" charset="0"/>
              </a:rPr>
              <a:t>olmalıdır.</a:t>
            </a:r>
          </a:p>
          <a:p>
            <a:endParaRPr lang="tr-T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2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İçerik Yer Tutucusu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20688" y="2637"/>
            <a:ext cx="9144000" cy="6858000"/>
          </a:xfr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8489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4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MAMOGRAFİ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932040" y="1412776"/>
            <a:ext cx="41044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400" b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tr-TR" sz="2400" b="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sz="2400" b="0" dirty="0">
                <a:latin typeface="Century Gothic" panose="020B0502020202020204" pitchFamily="34" charset="0"/>
                <a:cs typeface="Arial" panose="020B0604020202020204" pitchFamily="34" charset="0"/>
              </a:rPr>
              <a:t>Ele gelmeyen kitleleri saptar. Küçük meme kanserlerini yayılmadan saptamak mümkün olabilmektedir</a:t>
            </a:r>
            <a:r>
              <a:rPr lang="tr-TR" sz="2400" b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tr-TR" sz="2400" b="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sz="2400" b="0" dirty="0">
                <a:latin typeface="Century Gothic" panose="020B0502020202020204" pitchFamily="34" charset="0"/>
                <a:cs typeface="Arial" panose="020B0604020202020204" pitchFamily="34" charset="0"/>
              </a:rPr>
              <a:t>Biyopsi alanını belirler</a:t>
            </a:r>
            <a:r>
              <a:rPr lang="tr-TR" sz="2400" b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tr-TR" sz="2400" b="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sz="2400" b="0" dirty="0">
                <a:latin typeface="Century Gothic" panose="020B0502020202020204" pitchFamily="34" charset="0"/>
                <a:cs typeface="Arial" panose="020B0604020202020204" pitchFamily="34" charset="0"/>
              </a:rPr>
              <a:t>Tarama amacıyla yapıldığında çok erken evrede kanserli hastayı saptar. </a:t>
            </a:r>
          </a:p>
          <a:p>
            <a:pPr>
              <a:buFontTx/>
              <a:buChar char="•"/>
              <a:defRPr/>
            </a:pPr>
            <a:endParaRPr lang="tr-TR" sz="2400" b="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871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aşlı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tr-TR" altLang="tr-TR" sz="4000" b="1" dirty="0" smtClean="0">
                <a:solidFill>
                  <a:srgbClr val="405E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Önerilen Kolon Kanseri Taramaları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Century Gothic" panose="020B0502020202020204" pitchFamily="34" charset="0"/>
              </a:rPr>
              <a:t>50 y sonra yılda bir kez </a:t>
            </a:r>
            <a:r>
              <a:rPr lang="tr-TR" b="1" dirty="0" err="1" smtClean="0">
                <a:solidFill>
                  <a:srgbClr val="405EFF"/>
                </a:solidFill>
                <a:latin typeface="Century Gothic" panose="020B0502020202020204" pitchFamily="34" charset="0"/>
              </a:rPr>
              <a:t>gaytada</a:t>
            </a:r>
            <a:r>
              <a:rPr lang="tr-TR" b="1" dirty="0" smtClean="0">
                <a:solidFill>
                  <a:srgbClr val="405EFF"/>
                </a:solidFill>
                <a:latin typeface="Century Gothic" panose="020B0502020202020204" pitchFamily="34" charset="0"/>
              </a:rPr>
              <a:t> gizli kan testi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entury Gothic" panose="020B0502020202020204" pitchFamily="34" charset="0"/>
              </a:rPr>
              <a:t>50 y sonra 5 yılda bir </a:t>
            </a:r>
            <a:r>
              <a:rPr lang="tr-TR" b="1" dirty="0" smtClean="0">
                <a:solidFill>
                  <a:srgbClr val="405EFF"/>
                </a:solidFill>
                <a:latin typeface="Century Gothic" panose="020B0502020202020204" pitchFamily="34" charset="0"/>
              </a:rPr>
              <a:t>baryumlu kolon </a:t>
            </a:r>
            <a:r>
              <a:rPr lang="tr-TR" b="1" dirty="0" err="1" smtClean="0">
                <a:solidFill>
                  <a:srgbClr val="405EFF"/>
                </a:solidFill>
                <a:latin typeface="Century Gothic" panose="020B0502020202020204" pitchFamily="34" charset="0"/>
              </a:rPr>
              <a:t>grafisi</a:t>
            </a:r>
            <a:r>
              <a:rPr lang="tr-TR" b="1" dirty="0" smtClean="0">
                <a:solidFill>
                  <a:srgbClr val="405EFF"/>
                </a:solidFill>
                <a:latin typeface="Century Gothic" panose="020B0502020202020204" pitchFamily="34" charset="0"/>
              </a:rPr>
              <a:t> veya </a:t>
            </a:r>
            <a:r>
              <a:rPr lang="tr-TR" b="1" dirty="0" err="1" smtClean="0">
                <a:solidFill>
                  <a:srgbClr val="405EFF"/>
                </a:solidFill>
                <a:latin typeface="Century Gothic" panose="020B0502020202020204" pitchFamily="34" charset="0"/>
              </a:rPr>
              <a:t>sigmoidoskopi</a:t>
            </a:r>
            <a:r>
              <a:rPr lang="tr-TR" dirty="0" smtClean="0">
                <a:solidFill>
                  <a:srgbClr val="405EFF"/>
                </a:solidFill>
                <a:latin typeface="Century Gothic" panose="020B0502020202020204" pitchFamily="34" charset="0"/>
              </a:rPr>
              <a:t>,</a:t>
            </a:r>
            <a:r>
              <a:rPr lang="tr-TR" dirty="0" smtClean="0">
                <a:latin typeface="Century Gothic" panose="020B0502020202020204" pitchFamily="34" charset="0"/>
              </a:rPr>
              <a:t> 10 yılda bir </a:t>
            </a:r>
            <a:r>
              <a:rPr lang="tr-TR" b="1" dirty="0" err="1" smtClean="0">
                <a:solidFill>
                  <a:srgbClr val="405EFF"/>
                </a:solidFill>
                <a:latin typeface="Century Gothic" panose="020B0502020202020204" pitchFamily="34" charset="0"/>
              </a:rPr>
              <a:t>kolonoskopi</a:t>
            </a:r>
            <a:endParaRPr lang="tr-TR" b="1" dirty="0">
              <a:solidFill>
                <a:srgbClr val="405E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2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aşlı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tr-TR" altLang="tr-TR" sz="4000" b="1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Önerilen </a:t>
            </a:r>
            <a:r>
              <a:rPr lang="tr-TR" altLang="tr-TR" sz="4000" b="1" dirty="0" err="1" smtClean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Serviks</a:t>
            </a:r>
            <a:r>
              <a:rPr lang="tr-TR" altLang="tr-TR" sz="4000" b="1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Kanseri Taramaları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b="1" dirty="0" err="1" smtClean="0">
                <a:solidFill>
                  <a:srgbClr val="92D050"/>
                </a:solidFill>
                <a:latin typeface="Century Gothic" panose="020B0502020202020204" pitchFamily="34" charset="0"/>
              </a:rPr>
              <a:t>Smear</a:t>
            </a:r>
            <a:r>
              <a:rPr lang="tr-TR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 veya PAP </a:t>
            </a:r>
            <a:r>
              <a:rPr lang="tr-TR" dirty="0" smtClean="0">
                <a:latin typeface="Century Gothic" panose="020B0502020202020204" pitchFamily="34" charset="0"/>
              </a:rPr>
              <a:t>testi ilk cinsel ilişkiden sonra 3 yıl içerisinde başlar ve her yıl yapılmaktadır.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entury Gothic" panose="020B0502020202020204" pitchFamily="34" charset="0"/>
              </a:rPr>
              <a:t>Cinsel aktivasyon öncesi </a:t>
            </a:r>
            <a:r>
              <a:rPr lang="tr-TR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HPV aşısı </a:t>
            </a:r>
            <a:r>
              <a:rPr lang="tr-TR" dirty="0" smtClean="0">
                <a:latin typeface="Century Gothic" panose="020B0502020202020204" pitchFamily="34" charset="0"/>
              </a:rPr>
              <a:t>hem kız hem de erkek çocuklara yapılmalıdır.</a:t>
            </a:r>
            <a:endParaRPr lang="tr-T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35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Kanser Tanısı Aldık!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Berrin\Desktop\x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1772816"/>
            <a:ext cx="43053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79509" y="4941168"/>
            <a:ext cx="8964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i="1" dirty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tr-T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Yılında </a:t>
            </a:r>
            <a:r>
              <a:rPr lang="tr-TR" sz="3600" i="1" dirty="0">
                <a:latin typeface="Arial" panose="020B0604020202020204" pitchFamily="34" charset="0"/>
                <a:cs typeface="Arial" panose="020B0604020202020204" pitchFamily="34" charset="0"/>
              </a:rPr>
              <a:t>2 milyon Yabancı </a:t>
            </a:r>
            <a:r>
              <a:rPr lang="tr-T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Hastanın </a:t>
            </a:r>
            <a:r>
              <a:rPr lang="tr-TR" sz="3600" i="1" dirty="0">
                <a:latin typeface="Arial" panose="020B0604020202020204" pitchFamily="34" charset="0"/>
                <a:cs typeface="Arial" panose="020B0604020202020204" pitchFamily="34" charset="0"/>
              </a:rPr>
              <a:t>Türkiye’de </a:t>
            </a:r>
            <a:r>
              <a:rPr lang="tr-T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Tedavi </a:t>
            </a:r>
            <a:r>
              <a:rPr lang="tr-TR" sz="36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dilmesi </a:t>
            </a:r>
            <a:r>
              <a:rPr lang="tr-T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Planlanıyor</a:t>
            </a:r>
            <a:endParaRPr lang="tr-TR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972072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48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br>
              <a:rPr lang="tr-TR" altLang="tr-TR" sz="48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tr-TR" altLang="tr-TR" sz="5400" b="1" dirty="0" smtClean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08520" y="404664"/>
            <a:ext cx="9144000" cy="61926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tr-TR" altLang="tr-TR" sz="4000" b="1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	Kanser; 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tr-TR" altLang="tr-TR" sz="4000" b="1" i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Önlenebilir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tr-TR" altLang="tr-TR" sz="4000" b="1" i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Erken Teşhis </a:t>
            </a:r>
            <a:r>
              <a:rPr lang="tr-TR" altLang="tr-TR" sz="4000" b="1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Edilebilir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tr-TR" altLang="tr-TR" sz="4000" b="1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Tedavi Edilebilir 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tr-TR" altLang="tr-TR" sz="4000" b="1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							Bir </a:t>
            </a:r>
            <a:r>
              <a:rPr lang="tr-TR" altLang="tr-TR" sz="4000" b="1" i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Hastalıktır</a:t>
            </a:r>
          </a:p>
          <a:p>
            <a:pPr algn="ctr" eaLnBrk="1" hangingPunct="1">
              <a:buFont typeface="Wingdings" pitchFamily="2" charset="2"/>
              <a:buNone/>
            </a:pPr>
            <a:endParaRPr lang="tr-TR" altLang="tr-TR" sz="2400" dirty="0" smtClean="0">
              <a:latin typeface="Century Gothic" panose="020B05020202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tr-TR" altLang="tr-TR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1588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errin.pehlivan\Desktop\IMG_768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850062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972072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48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br>
              <a:rPr lang="tr-TR" altLang="tr-TR" sz="48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tr-TR" altLang="tr-TR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Erken Tanı Hayat Kurtarır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989138"/>
            <a:ext cx="9144000" cy="3116262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endParaRPr lang="tr-TR" altLang="tr-TR" sz="3600" b="1" i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tr-TR" altLang="tr-TR" sz="3600" b="1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Ölüm oranını düşürmenin ve 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tr-TR" altLang="tr-TR" sz="3600" b="1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kaliteli yaşam  elde etmenin en iyi yolu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altLang="tr-TR" dirty="0" smtClean="0">
                <a:latin typeface="Century Gothic" panose="020B0502020202020204" pitchFamily="34" charset="0"/>
              </a:rPr>
              <a:t>    </a:t>
            </a:r>
          </a:p>
          <a:p>
            <a:pPr algn="ctr" eaLnBrk="1" hangingPunct="1">
              <a:buFont typeface="Wingdings" pitchFamily="2" charset="2"/>
              <a:buNone/>
            </a:pPr>
            <a:endParaRPr lang="tr-TR" altLang="tr-TR" sz="2400" dirty="0" smtClean="0">
              <a:latin typeface="Century Gothic" panose="020B05020202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tr-TR" altLang="tr-TR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800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6" t="16321" r="14755" b="13343"/>
          <a:stretch/>
        </p:blipFill>
        <p:spPr bwMode="auto">
          <a:xfrm>
            <a:off x="-43408" y="0"/>
            <a:ext cx="92160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1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0"/>
            <a:ext cx="10287000" cy="6858000"/>
          </a:xfrm>
          <a:prstGeom prst="rect">
            <a:avLst/>
          </a:prstGeom>
        </p:spPr>
      </p:pic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251520" y="457200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tr-TR" altLang="tr-TR" sz="4000" b="1" dirty="0">
                <a:solidFill>
                  <a:srgbClr val="FC75A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Tarama </a:t>
            </a:r>
            <a:r>
              <a:rPr lang="tr-TR" altLang="tr-TR" sz="4000" b="1" dirty="0" smtClean="0">
                <a:solidFill>
                  <a:srgbClr val="FC75A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Programları</a:t>
            </a:r>
            <a:endParaRPr lang="tr-TR" sz="4000" dirty="0">
              <a:solidFill>
                <a:srgbClr val="FC75A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tr-TR" altLang="tr-TR" dirty="0">
                <a:latin typeface="Century Gothic" panose="020B0502020202020204" pitchFamily="34" charset="0"/>
                <a:cs typeface="Arial" panose="020B0604020202020204" pitchFamily="34" charset="0"/>
              </a:rPr>
              <a:t>Meme </a:t>
            </a:r>
            <a:r>
              <a:rPr lang="tr-TR" altLang="tr-TR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Kanseri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tr-TR" altLang="tr-TR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Kolon (Barsak</a:t>
            </a:r>
            <a:r>
              <a:rPr lang="tr-TR" altLang="tr-TR" dirty="0">
                <a:latin typeface="Century Gothic" panose="020B0502020202020204" pitchFamily="34" charset="0"/>
                <a:cs typeface="Arial" panose="020B0604020202020204" pitchFamily="34" charset="0"/>
              </a:rPr>
              <a:t>) Kanseri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tr-TR" altLang="tr-TR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Rahim </a:t>
            </a:r>
            <a:r>
              <a:rPr lang="tr-TR" altLang="tr-TR" dirty="0">
                <a:latin typeface="Century Gothic" panose="020B0502020202020204" pitchFamily="34" charset="0"/>
                <a:cs typeface="Arial" panose="020B0604020202020204" pitchFamily="34" charset="0"/>
              </a:rPr>
              <a:t>Ağzı Kanseri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040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aşlı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tr-TR" altLang="tr-TR" sz="4000" b="1" dirty="0" smtClean="0">
                <a:solidFill>
                  <a:srgbClr val="FC75A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Önerilen Meme Kanseri Taramaları</a:t>
            </a:r>
          </a:p>
        </p:txBody>
      </p:sp>
      <p:graphicFrame>
        <p:nvGraphicFramePr>
          <p:cNvPr id="15387" name="Group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885818"/>
              </p:ext>
            </p:extLst>
          </p:nvPr>
        </p:nvGraphicFramePr>
        <p:xfrm>
          <a:off x="457200" y="1600200"/>
          <a:ext cx="8291514" cy="4951414"/>
        </p:xfrm>
        <a:graphic>
          <a:graphicData uri="http://schemas.openxmlformats.org/drawingml/2006/table">
            <a:tbl>
              <a:tblPr/>
              <a:tblGrid>
                <a:gridCol w="2088890"/>
                <a:gridCol w="2354928"/>
                <a:gridCol w="3847696"/>
              </a:tblGrid>
              <a:tr h="532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YAŞ GRUBU</a:t>
                      </a:r>
                    </a:p>
                  </a:txBody>
                  <a:tcPr marL="93888" marR="9388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YÖNTEM</a:t>
                      </a:r>
                    </a:p>
                  </a:txBody>
                  <a:tcPr marL="93888" marR="9388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UYGULAMA SIKLIĞI</a:t>
                      </a:r>
                    </a:p>
                  </a:txBody>
                  <a:tcPr marL="93888" marR="9388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20-39 yaş kadınlar</a:t>
                      </a:r>
                    </a:p>
                  </a:txBody>
                  <a:tcPr marL="93888" marR="9388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KKMM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Klinik muayene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mamografi</a:t>
                      </a:r>
                    </a:p>
                  </a:txBody>
                  <a:tcPr marL="93888" marR="9388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Her 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yılda bir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kontrol mamografisi</a:t>
                      </a:r>
                    </a:p>
                  </a:txBody>
                  <a:tcPr marL="93888" marR="9388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1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40-49 yaş kadınlar</a:t>
                      </a:r>
                    </a:p>
                  </a:txBody>
                  <a:tcPr marL="93888" marR="9388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KKMM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Klinik muayene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Mamografi</a:t>
                      </a:r>
                    </a:p>
                  </a:txBody>
                  <a:tcPr marL="93888" marR="9388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Her 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Her yıl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yılda bir</a:t>
                      </a:r>
                    </a:p>
                  </a:txBody>
                  <a:tcPr marL="93888" marR="9388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1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 yaş ve üzeri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kadınlar</a:t>
                      </a:r>
                    </a:p>
                  </a:txBody>
                  <a:tcPr marL="93888" marR="9388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KKMM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Klinik muayene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Mamografi</a:t>
                      </a:r>
                    </a:p>
                  </a:txBody>
                  <a:tcPr marL="93888" marR="9388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Her 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Her yıl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Her yıl</a:t>
                      </a:r>
                    </a:p>
                  </a:txBody>
                  <a:tcPr marL="93888" marR="93888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4871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3438" y="762000"/>
            <a:ext cx="4500562" cy="5187950"/>
          </a:xfrm>
        </p:spPr>
        <p:txBody>
          <a:bodyPr/>
          <a:lstStyle/>
          <a:p>
            <a:pPr eaLnBrk="1" hangingPunct="1"/>
            <a:r>
              <a:rPr lang="tr-TR" altLang="tr-TR" sz="4000" smtClean="0"/>
              <a:t/>
            </a:r>
            <a:br>
              <a:rPr lang="tr-TR" altLang="tr-TR" sz="4000" smtClean="0"/>
            </a:br>
            <a:endParaRPr lang="tr-TR" altLang="tr-TR" sz="2800" smtClean="0"/>
          </a:p>
        </p:txBody>
      </p:sp>
      <p:sp>
        <p:nvSpPr>
          <p:cNvPr id="12292" name="Metin kutusu 1"/>
          <p:cNvSpPr txBox="1">
            <a:spLocks noChangeArrowheads="1"/>
          </p:cNvSpPr>
          <p:nvPr/>
        </p:nvSpPr>
        <p:spPr bwMode="auto">
          <a:xfrm>
            <a:off x="483324" y="249238"/>
            <a:ext cx="89646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4000" dirty="0" smtClean="0">
                <a:solidFill>
                  <a:srgbClr val="FC75AB"/>
                </a:solidFill>
                <a:latin typeface="Century Gothic" panose="020B0502020202020204" pitchFamily="34" charset="0"/>
              </a:rPr>
              <a:t>Kendi Kendine Meme Muayenesi</a:t>
            </a:r>
            <a:r>
              <a:rPr lang="tr-TR" altLang="tr-TR" sz="4000" dirty="0">
                <a:solidFill>
                  <a:srgbClr val="FC75AB"/>
                </a:solidFill>
                <a:latin typeface="Century Gothic" panose="020B0502020202020204" pitchFamily="34" charset="0"/>
              </a:rPr>
              <a:t/>
            </a:r>
            <a:br>
              <a:rPr lang="tr-TR" altLang="tr-TR" sz="4000" dirty="0">
                <a:solidFill>
                  <a:srgbClr val="FC75AB"/>
                </a:solidFill>
                <a:latin typeface="Century Gothic" panose="020B0502020202020204" pitchFamily="34" charset="0"/>
              </a:rPr>
            </a:br>
            <a:endParaRPr lang="tr-TR" altLang="tr-TR" sz="4000" dirty="0">
              <a:solidFill>
                <a:srgbClr val="FC75AB"/>
              </a:solidFill>
              <a:latin typeface="Century Gothic" panose="020B0502020202020204" pitchFamily="34" charset="0"/>
            </a:endParaRPr>
          </a:p>
        </p:txBody>
      </p:sp>
      <p:sp>
        <p:nvSpPr>
          <p:cNvPr id="12293" name="Metin kutusu 2"/>
          <p:cNvSpPr txBox="1">
            <a:spLocks noChangeArrowheads="1"/>
          </p:cNvSpPr>
          <p:nvPr/>
        </p:nvSpPr>
        <p:spPr bwMode="auto">
          <a:xfrm>
            <a:off x="468313" y="1811338"/>
            <a:ext cx="39147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tr-TR" altLang="tr-TR" sz="2800" b="0" dirty="0">
                <a:latin typeface="Century Gothic" panose="020B0502020202020204" pitchFamily="34" charset="0"/>
              </a:rPr>
              <a:t>Amaç; kadının kendi memesini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800" dirty="0">
                <a:solidFill>
                  <a:srgbClr val="FC75AB"/>
                </a:solidFill>
                <a:latin typeface="Century Gothic" panose="020B0502020202020204" pitchFamily="34" charset="0"/>
              </a:rPr>
              <a:t>daha iyi tanıması </a:t>
            </a:r>
            <a:r>
              <a:rPr lang="tr-TR" altLang="tr-TR" sz="2800" b="0" dirty="0">
                <a:latin typeface="Century Gothic" panose="020B0502020202020204" pitchFamily="34" charset="0"/>
              </a:rPr>
              <a:t>ve değişiklikleri </a:t>
            </a:r>
            <a:r>
              <a:rPr lang="tr-TR" altLang="tr-TR" sz="2800" dirty="0">
                <a:solidFill>
                  <a:srgbClr val="FC75AB"/>
                </a:solidFill>
                <a:latin typeface="Century Gothic" panose="020B0502020202020204" pitchFamily="34" charset="0"/>
              </a:rPr>
              <a:t>ilk kendisinin fark edebilmesidir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89" y="2085438"/>
            <a:ext cx="3903406" cy="47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398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tr-TR" sz="4000" smtClean="0"/>
              <a:t/>
            </a:r>
            <a:br>
              <a:rPr lang="tr-TR" altLang="tr-TR" sz="4000" smtClean="0"/>
            </a:br>
            <a:endParaRPr lang="tr-TR" altLang="tr-TR" sz="2800" smtClean="0"/>
          </a:p>
        </p:txBody>
      </p:sp>
      <p:pic>
        <p:nvPicPr>
          <p:cNvPr id="13316" name="Picture 3" descr="http://www.mamer.com.tr/images/Parmakucu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39" y="-7505"/>
            <a:ext cx="6083852" cy="686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Metin kutusu 9"/>
          <p:cNvSpPr txBox="1">
            <a:spLocks noChangeArrowheads="1"/>
          </p:cNvSpPr>
          <p:nvPr/>
        </p:nvSpPr>
        <p:spPr bwMode="auto">
          <a:xfrm>
            <a:off x="323528" y="669131"/>
            <a:ext cx="39147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tr-TR" altLang="tr-TR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20 </a:t>
            </a:r>
            <a:r>
              <a:rPr lang="tr-TR" altLang="tr-TR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yaşından itibaren her ay düzenli olarak yapmalıdır; </a:t>
            </a:r>
            <a:endParaRPr lang="tr-TR" altLang="tr-TR" sz="2800" b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tr-TR" altLang="tr-TR" sz="28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elin </a:t>
            </a:r>
            <a:r>
              <a:rPr lang="tr-TR" altLang="tr-TR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tr-TR" altLang="tr-TR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parmağının iç yüzeyleri kullanılır</a:t>
            </a:r>
          </a:p>
        </p:txBody>
      </p:sp>
    </p:spTree>
    <p:extLst>
      <p:ext uri="{BB962C8B-B14F-4D97-AF65-F5344CB8AC3E}">
        <p14:creationId xmlns:p14="http://schemas.microsoft.com/office/powerpoint/2010/main" val="35474749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 smtClean="0"/>
              <a:t/>
            </a:r>
            <a:br>
              <a:rPr lang="tr-TR" altLang="tr-TR" sz="4000" smtClean="0"/>
            </a:br>
            <a:endParaRPr lang="tr-TR" altLang="tr-TR" sz="2800" smtClean="0"/>
          </a:p>
        </p:txBody>
      </p:sp>
      <p:sp>
        <p:nvSpPr>
          <p:cNvPr id="13315" name="Metin kutusu 1"/>
          <p:cNvSpPr txBox="1">
            <a:spLocks noChangeArrowheads="1"/>
          </p:cNvSpPr>
          <p:nvPr/>
        </p:nvSpPr>
        <p:spPr bwMode="auto">
          <a:xfrm>
            <a:off x="-2772816" y="500414"/>
            <a:ext cx="896461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5400" dirty="0" smtClean="0">
                <a:solidFill>
                  <a:srgbClr val="CE5B22"/>
                </a:solidFill>
                <a:latin typeface="Century Gothic" panose="020B0502020202020204" pitchFamily="34" charset="0"/>
              </a:rPr>
              <a:t>GÖZLEM</a:t>
            </a:r>
            <a:r>
              <a:rPr lang="tr-TR" altLang="tr-TR" sz="3600" dirty="0"/>
              <a:t/>
            </a:r>
            <a:br>
              <a:rPr lang="tr-TR" altLang="tr-TR" sz="3600" dirty="0"/>
            </a:br>
            <a:endParaRPr lang="tr-TR" altLang="tr-TR" sz="3600" dirty="0"/>
          </a:p>
          <a:p>
            <a:pPr algn="ctr" eaLnBrk="1" hangingPunct="1"/>
            <a:endParaRPr lang="tr-TR" altLang="tr-TR" sz="4000" dirty="0">
              <a:solidFill>
                <a:srgbClr val="00FF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87" y="18661"/>
            <a:ext cx="4577715" cy="685800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1546855"/>
            <a:ext cx="8229600" cy="4525963"/>
          </a:xfrm>
        </p:spPr>
        <p:txBody>
          <a:bodyPr>
            <a:normAutofit/>
          </a:bodyPr>
          <a:lstStyle/>
          <a:p>
            <a:endParaRPr lang="tr-TR" sz="2400" dirty="0" smtClean="0"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Meme derisi; kızarıklık, buruşma, portakal </a:t>
            </a:r>
            <a:r>
              <a:rPr lang="tr-T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kabuğu </a:t>
            </a:r>
            <a:r>
              <a:rPr 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görüntüsü, </a:t>
            </a:r>
            <a:r>
              <a:rPr lang="tr-TR" sz="2400" dirty="0" err="1">
                <a:latin typeface="Century Gothic" panose="020B0502020202020204" pitchFamily="34" charset="0"/>
                <a:cs typeface="Arial" panose="020B0604020202020204" pitchFamily="34" charset="0"/>
              </a:rPr>
              <a:t>gamzeleşme</a:t>
            </a:r>
            <a:r>
              <a:rPr 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  </a:t>
            </a: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Memelerin şekil ve boyutu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Meme uçlarının yönünü ve </a:t>
            </a:r>
            <a:endParaRPr lang="tr-TR" sz="24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tr-T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meme </a:t>
            </a:r>
            <a:r>
              <a:rPr 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başı akıntısı</a:t>
            </a:r>
          </a:p>
          <a:p>
            <a:endParaRPr lang="tr-T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259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-702469" y="1031876"/>
            <a:ext cx="8135937" cy="796925"/>
          </a:xfrm>
        </p:spPr>
        <p:txBody>
          <a:bodyPr anchorCtr="1">
            <a:noAutofit/>
          </a:bodyPr>
          <a:lstStyle/>
          <a:p>
            <a:r>
              <a:rPr lang="tr-TR" altLang="tr-TR" sz="6000" b="1" dirty="0" smtClean="0">
                <a:solidFill>
                  <a:srgbClr val="CE5B2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ELLE MUAYENE</a:t>
            </a:r>
            <a:r>
              <a:rPr lang="tr-TR" alt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alt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altLang="tr-T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5" descr="Resim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025" y="2005013"/>
            <a:ext cx="3359150" cy="3933825"/>
          </a:xfrm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355976" y="1844675"/>
            <a:ext cx="4788024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tr-TR" sz="2000" b="0" dirty="0" smtClean="0"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tr-TR" sz="2800" b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Hafif-orta ve  daha kuvvetli baskı uygulayarak muayene  edilir.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800" b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Koltuk altı lenf bezleri  mutlaka kontrol edilmelidir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2000" b="0" dirty="0" smtClean="0">
              <a:latin typeface="Tahoma" pitchFamily="34" charset="0"/>
            </a:endParaRPr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1025525" y="2427288"/>
            <a:ext cx="2339975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1654175" y="2427288"/>
            <a:ext cx="1512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200">
                <a:latin typeface="Tahoma" pitchFamily="34" charset="0"/>
              </a:rPr>
              <a:t>Köprücük</a:t>
            </a:r>
            <a:r>
              <a:rPr lang="tr-TR" altLang="tr-TR" sz="120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tr-TR" altLang="tr-TR" sz="1200">
                <a:latin typeface="Tahoma" pitchFamily="34" charset="0"/>
              </a:rPr>
              <a:t>kemiği</a:t>
            </a:r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3365500" y="2474913"/>
            <a:ext cx="53975" cy="275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3203575" y="2565400"/>
            <a:ext cx="2159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1200">
                <a:latin typeface="Tahoma" pitchFamily="34" charset="0"/>
              </a:rPr>
              <a:t>GÖĞÜS </a:t>
            </a:r>
          </a:p>
          <a:p>
            <a:pPr eaLnBrk="1" hangingPunct="1"/>
            <a:r>
              <a:rPr lang="tr-TR" altLang="tr-TR" sz="1200">
                <a:latin typeface="Tahoma" pitchFamily="34" charset="0"/>
              </a:rPr>
              <a:t>KEMİĞİ</a:t>
            </a:r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 flipV="1">
            <a:off x="971550" y="5292725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1403350" y="4652963"/>
            <a:ext cx="2016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200">
                <a:latin typeface="Tahoma" pitchFamily="34" charset="0"/>
              </a:rPr>
              <a:t>SÜTYEN ÇİZGİSİ</a:t>
            </a:r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>
            <a:off x="971550" y="2474913"/>
            <a:ext cx="0" cy="275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9710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397</Words>
  <Application>Microsoft Office PowerPoint</Application>
  <PresentationFormat>Ekran Gösterisi (4:3)</PresentationFormat>
  <Paragraphs>125</Paragraphs>
  <Slides>18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PowerPoint Sunusu</vt:lpstr>
      <vt:lpstr>  Erken Tanı Hayat Kurtarır</vt:lpstr>
      <vt:lpstr>PowerPoint Sunusu</vt:lpstr>
      <vt:lpstr>Tarama Programları</vt:lpstr>
      <vt:lpstr>Önerilen Meme Kanseri Taramaları</vt:lpstr>
      <vt:lpstr> </vt:lpstr>
      <vt:lpstr> </vt:lpstr>
      <vt:lpstr> </vt:lpstr>
      <vt:lpstr>ELLE MUAYENE </vt:lpstr>
      <vt:lpstr>AYAKTA ELLE  MUAYENE</vt:lpstr>
      <vt:lpstr>YATARAK ELLE MUAYENE</vt:lpstr>
      <vt:lpstr>Klinik Muayenesi</vt:lpstr>
      <vt:lpstr>MAMOGRAFİ</vt:lpstr>
      <vt:lpstr>Önerilen Kolon Kanseri Taramaları</vt:lpstr>
      <vt:lpstr>Önerilen Serviks Kanseri Taramaları</vt:lpstr>
      <vt:lpstr>Kanser Tanısı Aldık!</vt:lpstr>
      <vt:lpstr> 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SONY</dc:creator>
  <cp:lastModifiedBy>Berrin</cp:lastModifiedBy>
  <cp:revision>95</cp:revision>
  <dcterms:created xsi:type="dcterms:W3CDTF">2013-12-13T15:36:58Z</dcterms:created>
  <dcterms:modified xsi:type="dcterms:W3CDTF">2018-01-28T19:15:04Z</dcterms:modified>
</cp:coreProperties>
</file>